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1"/>
  </p:notesMasterIdLst>
  <p:sldIdLst>
    <p:sldId id="256" r:id="rId2"/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44" autoAdjust="0"/>
    <p:restoredTop sz="94660"/>
  </p:normalViewPr>
  <p:slideViewPr>
    <p:cSldViewPr>
      <p:cViewPr>
        <p:scale>
          <a:sx n="60" d="100"/>
          <a:sy n="60" d="100"/>
        </p:scale>
        <p:origin x="-1710" y="-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3C2121-A0A5-44EC-9089-DA5B5E0C4345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00F1F6-D0DB-4138-ADF9-2938A377E9E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664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0F1F6-D0DB-4138-ADF9-2938A377E9E7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00F1F6-D0DB-4138-ADF9-2938A377E9E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89551-8401-47B3-B8C8-D197A7A5A6C2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0289551-8401-47B3-B8C8-D197A7A5A6C2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715F7D2-67CC-4B02-B64C-A59BEC1E9D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0"/>
            <a:ext cx="7772400" cy="685799"/>
          </a:xfrm>
        </p:spPr>
        <p:txBody>
          <a:bodyPr>
            <a:normAutofit/>
          </a:bodyPr>
          <a:lstStyle/>
          <a:p>
            <a:r>
              <a:rPr lang="en-US" sz="1800" dirty="0" err="1" smtClean="0">
                <a:solidFill>
                  <a:schemeClr val="tx1"/>
                </a:solidFill>
              </a:rPr>
              <a:t>Diah</a:t>
            </a:r>
            <a:r>
              <a:rPr lang="en-US" sz="1800" dirty="0" smtClean="0">
                <a:solidFill>
                  <a:schemeClr val="tx1"/>
                </a:solidFill>
              </a:rPr>
              <a:t> </a:t>
            </a:r>
            <a:r>
              <a:rPr lang="en-US" sz="1800" dirty="0" err="1" smtClean="0">
                <a:solidFill>
                  <a:schemeClr val="tx1"/>
                </a:solidFill>
              </a:rPr>
              <a:t>Pramestari</a:t>
            </a:r>
            <a:r>
              <a:rPr lang="en-US" sz="1800" dirty="0" smtClean="0">
                <a:solidFill>
                  <a:schemeClr val="tx1"/>
                </a:solidFill>
              </a:rPr>
              <a:t>, ST.,MT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352801"/>
            <a:ext cx="7772400" cy="1066800"/>
          </a:xfrm>
        </p:spPr>
        <p:txBody>
          <a:bodyPr>
            <a:normAutofit/>
          </a:bodyPr>
          <a:lstStyle/>
          <a:p>
            <a:pPr algn="ctr"/>
            <a:r>
              <a:rPr lang="en-US" sz="5400" dirty="0" smtClean="0">
                <a:solidFill>
                  <a:schemeClr val="tx1"/>
                </a:solidFill>
              </a:rPr>
              <a:t>SIKLUS HIDUP PROYEK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838200"/>
            <a:ext cx="8153400" cy="5169091"/>
          </a:xfrm>
        </p:spPr>
        <p:txBody>
          <a:bodyPr/>
          <a:lstStyle/>
          <a:p>
            <a:endParaRPr lang="en-US" dirty="0" smtClean="0"/>
          </a:p>
          <a:p>
            <a:pPr marL="609600" indent="-609600">
              <a:buNone/>
            </a:pPr>
            <a:r>
              <a:rPr lang="en-US" sz="2800" b="1" dirty="0" err="1" smtClean="0"/>
              <a:t>Siklus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Hidup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Proyek</a:t>
            </a:r>
            <a:endParaRPr lang="id-ID" sz="2800" b="1" dirty="0" smtClean="0"/>
          </a:p>
          <a:p>
            <a:pPr marL="609600" indent="-609600">
              <a:buNone/>
            </a:pPr>
            <a:endParaRPr lang="en-US" sz="2800" dirty="0" smtClean="0"/>
          </a:p>
          <a:p>
            <a:pPr marL="284163" lvl="1" indent="-284163" algn="just">
              <a:buNone/>
            </a:pPr>
            <a:r>
              <a:rPr lang="en-US" sz="2800" dirty="0" smtClean="0"/>
              <a:t>	1.Tahap </a:t>
            </a:r>
            <a:r>
              <a:rPr lang="en-US" sz="2800" dirty="0" err="1" smtClean="0"/>
              <a:t>pra-investasi</a:t>
            </a:r>
            <a:r>
              <a:rPr lang="en-US" sz="2800" dirty="0" smtClean="0"/>
              <a:t> </a:t>
            </a:r>
            <a:endParaRPr lang="id-ID" sz="2800" dirty="0" smtClean="0"/>
          </a:p>
          <a:p>
            <a:pPr marL="284163" lvl="1" indent="-284163" algn="just">
              <a:buNone/>
            </a:pPr>
            <a:r>
              <a:rPr lang="id-ID" sz="2800" i="1" dirty="0"/>
              <a:t>	 </a:t>
            </a:r>
            <a:r>
              <a:rPr lang="id-ID" sz="2800" i="1" dirty="0" smtClean="0"/>
              <a:t>  </a:t>
            </a:r>
            <a:r>
              <a:rPr lang="en-US" sz="2800" i="1" dirty="0" smtClean="0"/>
              <a:t>(pre-investment phase)</a:t>
            </a:r>
          </a:p>
          <a:p>
            <a:pPr marL="284163" lvl="1" indent="-284163" algn="just">
              <a:buNone/>
              <a:tabLst>
                <a:tab pos="536575" algn="l"/>
              </a:tabLst>
            </a:pPr>
            <a:r>
              <a:rPr lang="en-US" sz="2800" dirty="0" smtClean="0"/>
              <a:t>	2.Tahap </a:t>
            </a:r>
            <a:r>
              <a:rPr lang="en-US" sz="2800" dirty="0" err="1" smtClean="0"/>
              <a:t>investasi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pembangunan</a:t>
            </a:r>
            <a:r>
              <a:rPr lang="en-US" sz="2800" dirty="0" smtClean="0"/>
              <a:t> </a:t>
            </a:r>
            <a:r>
              <a:rPr lang="id-ID" sz="2800" dirty="0" smtClean="0"/>
              <a:t>    	</a:t>
            </a:r>
            <a:r>
              <a:rPr lang="en-US" sz="2800" dirty="0" err="1" smtClean="0"/>
              <a:t>proyek</a:t>
            </a:r>
            <a:r>
              <a:rPr lang="en-US" sz="2800" dirty="0" smtClean="0"/>
              <a:t> </a:t>
            </a:r>
            <a:r>
              <a:rPr lang="id-ID" sz="2800" dirty="0" smtClean="0"/>
              <a:t>	</a:t>
            </a:r>
            <a:r>
              <a:rPr lang="en-US" sz="2800" i="1" dirty="0" smtClean="0"/>
              <a:t>(investment   phase)</a:t>
            </a:r>
          </a:p>
          <a:p>
            <a:pPr marL="284163" lvl="1" indent="-284163" algn="just">
              <a:buNone/>
            </a:pPr>
            <a:r>
              <a:rPr lang="en-US" sz="2800" dirty="0" smtClean="0"/>
              <a:t>	3. </a:t>
            </a:r>
            <a:r>
              <a:rPr lang="en-US" sz="2800" dirty="0" err="1" smtClean="0"/>
              <a:t>Tahap</a:t>
            </a:r>
            <a:r>
              <a:rPr lang="en-US" sz="2800" dirty="0" smtClean="0"/>
              <a:t> </a:t>
            </a:r>
            <a:r>
              <a:rPr lang="en-US" sz="2800" dirty="0" err="1" smtClean="0"/>
              <a:t>operasi</a:t>
            </a:r>
            <a:r>
              <a:rPr lang="en-US" sz="2800" dirty="0" smtClean="0"/>
              <a:t> </a:t>
            </a:r>
            <a:r>
              <a:rPr lang="en-US" sz="2800" dirty="0" err="1" smtClean="0"/>
              <a:t>proyek</a:t>
            </a:r>
            <a:r>
              <a:rPr lang="en-US" sz="2800" dirty="0" smtClean="0"/>
              <a:t> </a:t>
            </a:r>
            <a:r>
              <a:rPr lang="en-US" sz="2800" i="1" dirty="0" smtClean="0"/>
              <a:t>(operational phase)</a:t>
            </a:r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092891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400" b="1" i="1" dirty="0" err="1" smtClean="0">
                <a:solidFill>
                  <a:schemeClr val="tx1"/>
                </a:solidFill>
              </a:rPr>
              <a:t>Tahap</a:t>
            </a:r>
            <a:r>
              <a:rPr lang="en-US" sz="2400" b="1" i="1" dirty="0" smtClean="0">
                <a:solidFill>
                  <a:schemeClr val="tx1"/>
                </a:solidFill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</a:rPr>
              <a:t>pra-investasi</a:t>
            </a:r>
            <a:endParaRPr lang="en-US" sz="2400" b="1" i="1" dirty="0" smtClean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None/>
            </a:pPr>
            <a:endParaRPr lang="en-US" sz="2400" b="1" i="1" dirty="0" smtClean="0"/>
          </a:p>
          <a:p>
            <a:pPr lvl="1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400" dirty="0" err="1" smtClean="0"/>
              <a:t>Gagasan</a:t>
            </a:r>
            <a:r>
              <a:rPr lang="en-US" sz="2400" dirty="0" smtClean="0"/>
              <a:t> </a:t>
            </a:r>
            <a:r>
              <a:rPr lang="en-US" sz="2400" dirty="0" err="1" smtClean="0"/>
              <a:t>Proyek</a:t>
            </a:r>
            <a:endParaRPr lang="en-US" sz="2400" dirty="0" smtClean="0"/>
          </a:p>
          <a:p>
            <a:pPr lvl="2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dirty="0" err="1" smtClean="0"/>
              <a:t>Tahap</a:t>
            </a:r>
            <a:r>
              <a:rPr lang="en-US" sz="2000" dirty="0" smtClean="0"/>
              <a:t> </a:t>
            </a:r>
            <a:r>
              <a:rPr lang="en-US" sz="2000" dirty="0" err="1" smtClean="0"/>
              <a:t>ini</a:t>
            </a:r>
            <a:r>
              <a:rPr lang="en-US" sz="2000" dirty="0" smtClean="0"/>
              <a:t> </a:t>
            </a:r>
            <a:r>
              <a:rPr lang="en-US" sz="2000" dirty="0" err="1" smtClean="0"/>
              <a:t>merupakan</a:t>
            </a:r>
            <a:r>
              <a:rPr lang="en-US" sz="2000" dirty="0" smtClean="0"/>
              <a:t> </a:t>
            </a:r>
            <a:r>
              <a:rPr lang="en-US" sz="2000" dirty="0" err="1" smtClean="0"/>
              <a:t>titik</a:t>
            </a:r>
            <a:r>
              <a:rPr lang="en-US" sz="2000" dirty="0" smtClean="0"/>
              <a:t> </a:t>
            </a:r>
            <a:r>
              <a:rPr lang="en-US" sz="2000" dirty="0" err="1" smtClean="0"/>
              <a:t>mula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dibangunnya</a:t>
            </a:r>
            <a:r>
              <a:rPr lang="en-US" sz="2000" dirty="0" smtClean="0"/>
              <a:t> </a:t>
            </a:r>
            <a:r>
              <a:rPr lang="en-US" sz="2000" dirty="0" err="1" smtClean="0"/>
              <a:t>suatu</a:t>
            </a:r>
            <a:r>
              <a:rPr lang="en-US" sz="2000" dirty="0" smtClean="0"/>
              <a:t> </a:t>
            </a:r>
            <a:r>
              <a:rPr lang="en-US" sz="2000" dirty="0" err="1" smtClean="0"/>
              <a:t>usaha</a:t>
            </a:r>
            <a:r>
              <a:rPr lang="en-US" sz="2000" dirty="0" smtClean="0"/>
              <a:t> </a:t>
            </a:r>
          </a:p>
          <a:p>
            <a:pPr lvl="2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dirty="0" err="1" smtClean="0"/>
              <a:t>Biasanya</a:t>
            </a:r>
            <a:r>
              <a:rPr lang="en-US" sz="2000" dirty="0" smtClean="0"/>
              <a:t> </a:t>
            </a:r>
            <a:r>
              <a:rPr lang="en-US" sz="2000" dirty="0" err="1" smtClean="0"/>
              <a:t>gagasan</a:t>
            </a:r>
            <a:r>
              <a:rPr lang="en-US" sz="2000" dirty="0" smtClean="0"/>
              <a:t> </a:t>
            </a:r>
            <a:r>
              <a:rPr lang="en-US" sz="2000" dirty="0" err="1" smtClean="0"/>
              <a:t>usaha</a:t>
            </a:r>
            <a:r>
              <a:rPr lang="en-US" sz="2000" dirty="0" smtClean="0"/>
              <a:t> </a:t>
            </a:r>
            <a:r>
              <a:rPr lang="en-US" sz="2000" dirty="0" err="1" smtClean="0"/>
              <a:t>muncul</a:t>
            </a:r>
            <a:r>
              <a:rPr lang="en-US" sz="2000" dirty="0" smtClean="0"/>
              <a:t> </a:t>
            </a:r>
            <a:r>
              <a:rPr lang="en-US" sz="2000" dirty="0" err="1" smtClean="0"/>
              <a:t>karena</a:t>
            </a:r>
            <a:r>
              <a:rPr lang="en-US" sz="2000" dirty="0" smtClean="0"/>
              <a:t> </a:t>
            </a:r>
            <a:r>
              <a:rPr lang="en-US" sz="2000" dirty="0" err="1" smtClean="0"/>
              <a:t>melihat</a:t>
            </a:r>
            <a:r>
              <a:rPr lang="en-US" sz="2000" dirty="0" smtClean="0"/>
              <a:t> </a:t>
            </a:r>
            <a:r>
              <a:rPr lang="en-US" sz="2000" dirty="0" err="1" smtClean="0"/>
              <a:t>adanya</a:t>
            </a:r>
            <a:r>
              <a:rPr lang="en-US" sz="2000" dirty="0" smtClean="0"/>
              <a:t> </a:t>
            </a:r>
            <a:r>
              <a:rPr lang="en-US" sz="2000" dirty="0" err="1" smtClean="0"/>
              <a:t>peluang</a:t>
            </a:r>
            <a:r>
              <a:rPr lang="en-US" sz="2000" dirty="0" smtClean="0"/>
              <a:t> </a:t>
            </a:r>
            <a:r>
              <a:rPr lang="en-US" sz="2000" dirty="0" err="1" smtClean="0"/>
              <a:t>bisnis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menjanjikan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potensi</a:t>
            </a:r>
            <a:r>
              <a:rPr lang="en-US" sz="2000" dirty="0" smtClean="0"/>
              <a:t> </a:t>
            </a:r>
            <a:r>
              <a:rPr lang="en-US" sz="2000" dirty="0" err="1" smtClean="0"/>
              <a:t>bisnis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mendatangkan</a:t>
            </a:r>
            <a:r>
              <a:rPr lang="en-US" sz="2000" dirty="0" smtClean="0"/>
              <a:t> </a:t>
            </a:r>
            <a:r>
              <a:rPr lang="en-US" sz="2000" dirty="0" err="1" smtClean="0"/>
              <a:t>manfaat</a:t>
            </a:r>
            <a:r>
              <a:rPr lang="en-US" sz="2000" dirty="0" smtClean="0"/>
              <a:t> </a:t>
            </a:r>
            <a:r>
              <a:rPr lang="en-US" sz="2000" dirty="0" err="1" smtClean="0"/>
              <a:t>tertentu</a:t>
            </a:r>
            <a:r>
              <a:rPr lang="en-US" sz="2000" dirty="0" smtClean="0"/>
              <a:t>.</a:t>
            </a:r>
          </a:p>
          <a:p>
            <a:pPr lvl="2" algn="just">
              <a:lnSpc>
                <a:spcPct val="90000"/>
              </a:lnSpc>
              <a:buNone/>
            </a:pPr>
            <a:endParaRPr lang="en-US" sz="2000" dirty="0" smtClean="0"/>
          </a:p>
          <a:p>
            <a:pPr lvl="1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400" dirty="0" err="1" smtClean="0"/>
              <a:t>Pra</a:t>
            </a:r>
            <a:r>
              <a:rPr lang="en-US" sz="2400" dirty="0" smtClean="0"/>
              <a:t> </a:t>
            </a:r>
            <a:r>
              <a:rPr lang="en-US" sz="2400" dirty="0" err="1" smtClean="0"/>
              <a:t>studi</a:t>
            </a:r>
            <a:r>
              <a:rPr lang="en-US" sz="2400" dirty="0" smtClean="0"/>
              <a:t> </a:t>
            </a:r>
            <a:r>
              <a:rPr lang="en-US" sz="2400" dirty="0" err="1" smtClean="0"/>
              <a:t>kelayakan</a:t>
            </a:r>
            <a:r>
              <a:rPr lang="en-US" sz="2400" dirty="0" smtClean="0"/>
              <a:t> </a:t>
            </a:r>
            <a:r>
              <a:rPr lang="en-US" sz="2400" dirty="0" err="1" smtClean="0"/>
              <a:t>proyek</a:t>
            </a:r>
            <a:endParaRPr lang="en-US" sz="2400" dirty="0" smtClean="0"/>
          </a:p>
          <a:p>
            <a:pPr lvl="2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dirty="0" err="1" smtClean="0"/>
              <a:t>Apabila</a:t>
            </a:r>
            <a:r>
              <a:rPr lang="en-US" sz="2000" dirty="0" smtClean="0"/>
              <a:t> </a:t>
            </a:r>
            <a:r>
              <a:rPr lang="en-US" sz="2000" dirty="0" err="1" smtClean="0"/>
              <a:t>gagasan</a:t>
            </a:r>
            <a:r>
              <a:rPr lang="en-US" sz="2000" dirty="0" smtClean="0"/>
              <a:t> </a:t>
            </a:r>
            <a:r>
              <a:rPr lang="en-US" sz="2000" dirty="0" err="1" smtClean="0"/>
              <a:t>usaha</a:t>
            </a:r>
            <a:r>
              <a:rPr lang="en-US" sz="2000" dirty="0" smtClean="0"/>
              <a:t> </a:t>
            </a:r>
            <a:r>
              <a:rPr lang="en-US" sz="2000" dirty="0" err="1" smtClean="0"/>
              <a:t>dianggap</a:t>
            </a:r>
            <a:r>
              <a:rPr lang="en-US" sz="2000" dirty="0" smtClean="0"/>
              <a:t> </a:t>
            </a:r>
            <a:r>
              <a:rPr lang="en-US" sz="2000" dirty="0" err="1" smtClean="0"/>
              <a:t>matang</a:t>
            </a:r>
            <a:r>
              <a:rPr lang="en-US" sz="2000" dirty="0" smtClean="0"/>
              <a:t>, </a:t>
            </a:r>
            <a:r>
              <a:rPr lang="en-US" sz="2000" dirty="0" err="1" smtClean="0"/>
              <a:t>langkah</a:t>
            </a:r>
            <a:r>
              <a:rPr lang="en-US" sz="2000" dirty="0" smtClean="0"/>
              <a:t> </a:t>
            </a:r>
            <a:r>
              <a:rPr lang="en-US" sz="2000" dirty="0" err="1" smtClean="0"/>
              <a:t>berikutnya</a:t>
            </a:r>
            <a:r>
              <a:rPr lang="en-US" sz="2000" dirty="0" smtClean="0"/>
              <a:t>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dirty="0" err="1" smtClean="0"/>
              <a:t>melakukan</a:t>
            </a:r>
            <a:r>
              <a:rPr lang="en-US" sz="2000" dirty="0" smtClean="0"/>
              <a:t> </a:t>
            </a:r>
            <a:r>
              <a:rPr lang="en-US" sz="2000" dirty="0" err="1" smtClean="0"/>
              <a:t>pra</a:t>
            </a:r>
            <a:r>
              <a:rPr lang="en-US" sz="2000" dirty="0" smtClean="0"/>
              <a:t> </a:t>
            </a:r>
            <a:r>
              <a:rPr lang="en-US" sz="2000" dirty="0" err="1" smtClean="0"/>
              <a:t>studi</a:t>
            </a:r>
            <a:r>
              <a:rPr lang="en-US" sz="2000" dirty="0" smtClean="0"/>
              <a:t> </a:t>
            </a:r>
            <a:r>
              <a:rPr lang="en-US" sz="2000" dirty="0" err="1" smtClean="0"/>
              <a:t>kelayakan</a:t>
            </a:r>
            <a:r>
              <a:rPr lang="en-US" sz="2000" dirty="0" smtClean="0"/>
              <a:t> </a:t>
            </a:r>
            <a:r>
              <a:rPr lang="en-US" sz="2000" dirty="0" err="1" smtClean="0"/>
              <a:t>usaha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evaluasi</a:t>
            </a:r>
            <a:r>
              <a:rPr lang="en-US" sz="2000" dirty="0" smtClean="0"/>
              <a:t> </a:t>
            </a:r>
            <a:r>
              <a:rPr lang="en-US" sz="2000" dirty="0" err="1" smtClean="0"/>
              <a:t>pendahuluan</a:t>
            </a:r>
            <a:r>
              <a:rPr lang="en-US" sz="2000" dirty="0" smtClean="0"/>
              <a:t> </a:t>
            </a:r>
          </a:p>
          <a:p>
            <a:pPr lvl="2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dirty="0" err="1" smtClean="0"/>
              <a:t>Tujuan</a:t>
            </a:r>
            <a:r>
              <a:rPr lang="en-US" sz="2000" dirty="0" smtClean="0"/>
              <a:t> </a:t>
            </a:r>
            <a:r>
              <a:rPr lang="en-US" sz="2000" dirty="0" err="1" smtClean="0"/>
              <a:t>utama</a:t>
            </a:r>
            <a:r>
              <a:rPr lang="en-US" sz="2000" dirty="0" smtClean="0"/>
              <a:t> </a:t>
            </a:r>
            <a:r>
              <a:rPr lang="en-US" sz="2000" dirty="0" err="1" smtClean="0"/>
              <a:t>dilakukan</a:t>
            </a:r>
            <a:r>
              <a:rPr lang="en-US" sz="2000" dirty="0" smtClean="0"/>
              <a:t> </a:t>
            </a:r>
            <a:r>
              <a:rPr lang="en-US" sz="2000" dirty="0" err="1" smtClean="0"/>
              <a:t>evaluasi</a:t>
            </a:r>
            <a:r>
              <a:rPr lang="en-US" sz="2000" dirty="0" smtClean="0"/>
              <a:t> </a:t>
            </a:r>
            <a:r>
              <a:rPr lang="en-US" sz="2000" dirty="0" err="1" smtClean="0"/>
              <a:t>pendahuluan</a:t>
            </a:r>
            <a:r>
              <a:rPr lang="en-US" sz="2000" dirty="0" smtClean="0"/>
              <a:t>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  <a:r>
              <a:rPr lang="en-US" sz="2000" dirty="0" err="1" smtClean="0"/>
              <a:t>menemukan</a:t>
            </a:r>
            <a:r>
              <a:rPr lang="en-US" sz="2000" dirty="0" smtClean="0"/>
              <a:t> </a:t>
            </a:r>
            <a:r>
              <a:rPr lang="en-US" sz="2000" dirty="0" err="1" smtClean="0"/>
              <a:t>faktor</a:t>
            </a:r>
            <a:r>
              <a:rPr lang="en-US" sz="2000" dirty="0" smtClean="0"/>
              <a:t> </a:t>
            </a:r>
            <a:r>
              <a:rPr lang="en-US" sz="2000" dirty="0" err="1" smtClean="0"/>
              <a:t>penghambat</a:t>
            </a:r>
            <a:r>
              <a:rPr lang="en-US" sz="2000" dirty="0" smtClean="0"/>
              <a:t> </a:t>
            </a:r>
            <a:r>
              <a:rPr lang="en-US" sz="2000" dirty="0" err="1" smtClean="0"/>
              <a:t>kritis</a:t>
            </a:r>
            <a:r>
              <a:rPr lang="en-US" sz="2000" dirty="0" smtClean="0"/>
              <a:t> yang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menghalangi</a:t>
            </a:r>
            <a:r>
              <a:rPr lang="en-US" sz="2000" dirty="0" smtClean="0"/>
              <a:t> </a:t>
            </a:r>
            <a:r>
              <a:rPr lang="en-US" sz="2000" dirty="0" err="1" smtClean="0"/>
              <a:t>kelancaran</a:t>
            </a:r>
            <a:r>
              <a:rPr lang="en-US" sz="2000" dirty="0" smtClean="0"/>
              <a:t> </a:t>
            </a:r>
            <a:r>
              <a:rPr lang="en-US" sz="2000" dirty="0" err="1" smtClean="0"/>
              <a:t>operasi</a:t>
            </a:r>
            <a:r>
              <a:rPr lang="en-US" sz="2000" dirty="0" smtClean="0"/>
              <a:t> </a:t>
            </a:r>
            <a:r>
              <a:rPr lang="en-US" sz="2000" dirty="0" err="1" smtClean="0"/>
              <a:t>proyek</a:t>
            </a:r>
            <a:r>
              <a:rPr lang="en-US" sz="2000" dirty="0" smtClean="0"/>
              <a:t>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800600"/>
          </a:xfrm>
        </p:spPr>
        <p:txBody>
          <a:bodyPr/>
          <a:lstStyle/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sz="2800" dirty="0" err="1" smtClean="0"/>
              <a:t>Pra</a:t>
            </a:r>
            <a:r>
              <a:rPr lang="en-US" sz="2800" dirty="0" smtClean="0"/>
              <a:t> </a:t>
            </a:r>
            <a:r>
              <a:rPr lang="en-US" sz="2800" dirty="0" err="1" smtClean="0"/>
              <a:t>studi</a:t>
            </a:r>
            <a:r>
              <a:rPr lang="en-US" sz="2800" dirty="0" smtClean="0"/>
              <a:t> </a:t>
            </a:r>
            <a:r>
              <a:rPr lang="en-US" sz="2800" dirty="0" err="1" smtClean="0"/>
              <a:t>kelayakan</a:t>
            </a:r>
            <a:r>
              <a:rPr lang="en-US" sz="2800" dirty="0" smtClean="0"/>
              <a:t> </a:t>
            </a:r>
            <a:r>
              <a:rPr lang="en-US" sz="2800" dirty="0" err="1" smtClean="0"/>
              <a:t>proyek</a:t>
            </a:r>
            <a:endParaRPr lang="en-US" sz="2800" dirty="0" smtClean="0"/>
          </a:p>
          <a:p>
            <a:pPr marL="741363" lvl="2" indent="-347663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1800" dirty="0" err="1" smtClean="0"/>
              <a:t>Pra</a:t>
            </a:r>
            <a:r>
              <a:rPr lang="en-US" sz="1800" dirty="0" smtClean="0"/>
              <a:t> </a:t>
            </a:r>
            <a:r>
              <a:rPr lang="en-US" sz="1800" dirty="0" err="1" smtClean="0"/>
              <a:t>studi</a:t>
            </a:r>
            <a:r>
              <a:rPr lang="en-US" sz="1800" dirty="0" smtClean="0"/>
              <a:t> </a:t>
            </a:r>
            <a:r>
              <a:rPr lang="en-US" sz="1800" dirty="0" err="1" smtClean="0"/>
              <a:t>kelayakan</a:t>
            </a:r>
            <a:r>
              <a:rPr lang="en-US" sz="1800" dirty="0" smtClean="0"/>
              <a:t> </a:t>
            </a:r>
            <a:r>
              <a:rPr lang="en-US" sz="1800" dirty="0" err="1" smtClean="0"/>
              <a:t>proyek</a:t>
            </a:r>
            <a:r>
              <a:rPr lang="en-US" sz="1800" dirty="0" smtClean="0"/>
              <a:t> </a:t>
            </a:r>
            <a:r>
              <a:rPr lang="en-US" sz="1800" dirty="0" err="1" smtClean="0"/>
              <a:t>berfungsi</a:t>
            </a:r>
            <a:r>
              <a:rPr lang="en-US" sz="1800" dirty="0" smtClean="0"/>
              <a:t> </a:t>
            </a:r>
            <a:r>
              <a:rPr lang="en-US" sz="1800" dirty="0" err="1" smtClean="0"/>
              <a:t>sebagai</a:t>
            </a:r>
            <a:r>
              <a:rPr lang="en-US" sz="1800" dirty="0" smtClean="0"/>
              <a:t> </a:t>
            </a:r>
            <a:r>
              <a:rPr lang="en-US" sz="1800" dirty="0" err="1" smtClean="0"/>
              <a:t>jembatan</a:t>
            </a:r>
            <a:r>
              <a:rPr lang="en-US" sz="1800" dirty="0" smtClean="0"/>
              <a:t> </a:t>
            </a:r>
            <a:r>
              <a:rPr lang="en-US" sz="1800" dirty="0" err="1" smtClean="0"/>
              <a:t>antara</a:t>
            </a:r>
            <a:r>
              <a:rPr lang="en-US" sz="1800" dirty="0" smtClean="0"/>
              <a:t> </a:t>
            </a:r>
            <a:r>
              <a:rPr lang="en-US" sz="1800" dirty="0" err="1" smtClean="0"/>
              <a:t>gagasan</a:t>
            </a:r>
            <a:r>
              <a:rPr lang="en-US" sz="1800" dirty="0" smtClean="0"/>
              <a:t> </a:t>
            </a:r>
            <a:r>
              <a:rPr lang="en-US" sz="1800" dirty="0" err="1" smtClean="0"/>
              <a:t>proyek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studi</a:t>
            </a:r>
            <a:r>
              <a:rPr lang="en-US" sz="1800" dirty="0" smtClean="0"/>
              <a:t> </a:t>
            </a:r>
            <a:r>
              <a:rPr lang="en-US" sz="1800" dirty="0" err="1" smtClean="0"/>
              <a:t>kelayakan</a:t>
            </a:r>
            <a:r>
              <a:rPr lang="en-US" sz="1800" dirty="0" smtClean="0"/>
              <a:t> </a:t>
            </a:r>
            <a:r>
              <a:rPr lang="en-US" sz="1800" dirty="0" err="1" smtClean="0"/>
              <a:t>proyek</a:t>
            </a:r>
            <a:r>
              <a:rPr lang="en-US" sz="1800" dirty="0" smtClean="0"/>
              <a:t> </a:t>
            </a:r>
          </a:p>
          <a:p>
            <a:pPr marL="741363" lvl="2" indent="-347663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dirty="0" err="1" smtClean="0"/>
              <a:t>Apabila</a:t>
            </a:r>
            <a:r>
              <a:rPr lang="en-US" sz="2000" dirty="0" smtClean="0"/>
              <a:t> </a:t>
            </a:r>
            <a:r>
              <a:rPr lang="en-US" sz="2000" dirty="0" err="1" smtClean="0"/>
              <a:t>selama</a:t>
            </a:r>
            <a:r>
              <a:rPr lang="en-US" sz="2000" dirty="0" smtClean="0"/>
              <a:t> </a:t>
            </a:r>
            <a:r>
              <a:rPr lang="en-US" sz="2000" dirty="0" err="1" smtClean="0"/>
              <a:t>pra</a:t>
            </a:r>
            <a:r>
              <a:rPr lang="en-US" sz="2000" dirty="0" smtClean="0"/>
              <a:t> </a:t>
            </a:r>
            <a:r>
              <a:rPr lang="en-US" sz="2000" dirty="0" err="1" smtClean="0"/>
              <a:t>studi</a:t>
            </a:r>
            <a:r>
              <a:rPr lang="en-US" sz="2000" dirty="0" smtClean="0"/>
              <a:t> </a:t>
            </a:r>
            <a:r>
              <a:rPr lang="en-US" sz="2000" dirty="0" err="1" smtClean="0"/>
              <a:t>kelayakan</a:t>
            </a:r>
            <a:r>
              <a:rPr lang="en-US" sz="2000" dirty="0" smtClean="0"/>
              <a:t> </a:t>
            </a:r>
            <a:r>
              <a:rPr lang="en-US" sz="2000" dirty="0" err="1" smtClean="0"/>
              <a:t>usaha</a:t>
            </a:r>
            <a:r>
              <a:rPr lang="en-US" sz="2000" dirty="0" smtClean="0"/>
              <a:t>/</a:t>
            </a:r>
            <a:r>
              <a:rPr lang="en-US" sz="2000" dirty="0" err="1" smtClean="0"/>
              <a:t>proyek</a:t>
            </a:r>
            <a:r>
              <a:rPr lang="en-US" sz="2000" dirty="0" smtClean="0"/>
              <a:t> </a:t>
            </a:r>
            <a:r>
              <a:rPr lang="en-US" sz="2000" dirty="0" err="1" smtClean="0"/>
              <a:t>diketahui</a:t>
            </a:r>
            <a:r>
              <a:rPr lang="en-US" sz="2000" dirty="0" smtClean="0"/>
              <a:t> </a:t>
            </a:r>
            <a:r>
              <a:rPr lang="en-US" sz="2000" dirty="0" err="1" smtClean="0"/>
              <a:t>gagasan</a:t>
            </a:r>
            <a:r>
              <a:rPr lang="en-US" sz="2000" dirty="0" smtClean="0"/>
              <a:t> </a:t>
            </a:r>
            <a:r>
              <a:rPr lang="en-US" sz="2000" dirty="0" err="1" smtClean="0"/>
              <a:t>proyek</a:t>
            </a:r>
            <a:r>
              <a:rPr lang="en-US" sz="2000" dirty="0" smtClean="0"/>
              <a:t> </a:t>
            </a:r>
            <a:r>
              <a:rPr lang="en-US" sz="2000" dirty="0" err="1" smtClean="0"/>
              <a:t>tidak</a:t>
            </a:r>
            <a:r>
              <a:rPr lang="en-US" sz="2000" dirty="0" smtClean="0"/>
              <a:t> </a:t>
            </a:r>
            <a:r>
              <a:rPr lang="en-US" sz="2000" dirty="0" err="1" smtClean="0"/>
              <a:t>sehat</a:t>
            </a:r>
            <a:r>
              <a:rPr lang="en-US" sz="2000" dirty="0" smtClean="0"/>
              <a:t>, </a:t>
            </a:r>
            <a:r>
              <a:rPr lang="en-US" sz="2000" dirty="0" err="1" smtClean="0"/>
              <a:t>maka</a:t>
            </a:r>
            <a:r>
              <a:rPr lang="en-US" sz="2000" dirty="0" smtClean="0"/>
              <a:t> </a:t>
            </a:r>
            <a:r>
              <a:rPr lang="en-US" sz="2000" dirty="0" err="1" smtClean="0"/>
              <a:t>tahap</a:t>
            </a:r>
            <a:r>
              <a:rPr lang="en-US" sz="2000" dirty="0" smtClean="0"/>
              <a:t> </a:t>
            </a:r>
            <a:r>
              <a:rPr lang="en-US" sz="2000" dirty="0" err="1" smtClean="0"/>
              <a:t>pra</a:t>
            </a:r>
            <a:r>
              <a:rPr lang="en-US" sz="2000" dirty="0" smtClean="0"/>
              <a:t> </a:t>
            </a:r>
            <a:r>
              <a:rPr lang="en-US" sz="2000" dirty="0" err="1" smtClean="0"/>
              <a:t>investasi</a:t>
            </a:r>
            <a:r>
              <a:rPr lang="en-US" sz="2000" dirty="0" smtClean="0"/>
              <a:t>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diakhiri</a:t>
            </a:r>
            <a:r>
              <a:rPr lang="en-US" sz="2000" dirty="0" smtClean="0"/>
              <a:t>. </a:t>
            </a:r>
          </a:p>
          <a:p>
            <a:pPr marL="693738" lvl="2" indent="-300038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dirty="0" err="1" smtClean="0"/>
              <a:t>Keputusan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hasil</a:t>
            </a:r>
            <a:r>
              <a:rPr lang="en-US" sz="2000" dirty="0" smtClean="0"/>
              <a:t> </a:t>
            </a:r>
            <a:r>
              <a:rPr lang="en-US" sz="2000" dirty="0" err="1" smtClean="0"/>
              <a:t>pra</a:t>
            </a:r>
            <a:r>
              <a:rPr lang="en-US" sz="2000" dirty="0" smtClean="0"/>
              <a:t> </a:t>
            </a:r>
            <a:r>
              <a:rPr lang="en-US" sz="2000" dirty="0" err="1" smtClean="0"/>
              <a:t>studi</a:t>
            </a:r>
            <a:r>
              <a:rPr lang="en-US" sz="2000" dirty="0" smtClean="0"/>
              <a:t> </a:t>
            </a:r>
            <a:r>
              <a:rPr lang="en-US" sz="2000" dirty="0" err="1" smtClean="0"/>
              <a:t>kelayakan</a:t>
            </a:r>
            <a:r>
              <a:rPr lang="en-US" sz="2000" dirty="0" smtClean="0"/>
              <a:t> </a:t>
            </a:r>
            <a:r>
              <a:rPr lang="en-US" sz="2000" dirty="0" err="1" smtClean="0"/>
              <a:t>proyek</a:t>
            </a:r>
            <a:r>
              <a:rPr lang="en-US" sz="2000" dirty="0" smtClean="0"/>
              <a:t>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berupa</a:t>
            </a:r>
            <a:r>
              <a:rPr lang="en-US" sz="2000" dirty="0" smtClean="0"/>
              <a:t> </a:t>
            </a:r>
          </a:p>
          <a:p>
            <a:pPr marL="977900" lvl="2" indent="-236538" algn="just">
              <a:lnSpc>
                <a:spcPct val="90000"/>
              </a:lnSpc>
              <a:buNone/>
            </a:pPr>
            <a:r>
              <a:rPr lang="en-US" sz="1800" dirty="0" smtClean="0"/>
              <a:t>- </a:t>
            </a:r>
            <a:r>
              <a:rPr lang="en-US" sz="1800" dirty="0" err="1" smtClean="0"/>
              <a:t>Membatalkan</a:t>
            </a:r>
            <a:r>
              <a:rPr lang="en-US" sz="1800" dirty="0" smtClean="0"/>
              <a:t> </a:t>
            </a:r>
            <a:r>
              <a:rPr lang="en-US" sz="1800" dirty="0" err="1" smtClean="0"/>
              <a:t>gagasan</a:t>
            </a:r>
            <a:r>
              <a:rPr lang="en-US" sz="1800" dirty="0" smtClean="0"/>
              <a:t> </a:t>
            </a:r>
            <a:r>
              <a:rPr lang="en-US" sz="1800" dirty="0" err="1" smtClean="0"/>
              <a:t>proyek</a:t>
            </a:r>
            <a:endParaRPr lang="en-US" sz="1800" dirty="0" smtClean="0"/>
          </a:p>
          <a:p>
            <a:pPr marL="977900" lvl="3" indent="-236538" algn="just">
              <a:lnSpc>
                <a:spcPct val="90000"/>
              </a:lnSpc>
              <a:buNone/>
            </a:pPr>
            <a:r>
              <a:rPr lang="en-US" sz="1800" dirty="0" smtClean="0"/>
              <a:t>   </a:t>
            </a:r>
            <a:r>
              <a:rPr lang="en-US" sz="1800" dirty="0" err="1" smtClean="0"/>
              <a:t>Pembatalan</a:t>
            </a:r>
            <a:r>
              <a:rPr lang="en-US" sz="1800" dirty="0" smtClean="0"/>
              <a:t> </a:t>
            </a:r>
            <a:r>
              <a:rPr lang="en-US" sz="1800" dirty="0" err="1" smtClean="0"/>
              <a:t>dilakukan</a:t>
            </a:r>
            <a:r>
              <a:rPr lang="en-US" sz="1800" dirty="0" smtClean="0"/>
              <a:t> </a:t>
            </a:r>
            <a:r>
              <a:rPr lang="en-US" sz="1800" dirty="0" err="1" smtClean="0"/>
              <a:t>bila</a:t>
            </a:r>
            <a:r>
              <a:rPr lang="en-US" sz="1800" dirty="0" smtClean="0"/>
              <a:t> </a:t>
            </a:r>
            <a:r>
              <a:rPr lang="en-US" sz="1800" dirty="0" err="1" smtClean="0"/>
              <a:t>diketahui</a:t>
            </a:r>
            <a:r>
              <a:rPr lang="en-US" sz="1800" dirty="0" smtClean="0"/>
              <a:t> </a:t>
            </a:r>
            <a:r>
              <a:rPr lang="en-US" sz="1800" dirty="0" err="1" smtClean="0"/>
              <a:t>terdapat</a:t>
            </a:r>
            <a:r>
              <a:rPr lang="en-US" sz="1800" dirty="0" smtClean="0"/>
              <a:t> </a:t>
            </a:r>
            <a:r>
              <a:rPr lang="en-US" sz="1800" dirty="0" err="1" smtClean="0"/>
              <a:t>faktor</a:t>
            </a:r>
            <a:r>
              <a:rPr lang="en-US" sz="1800" dirty="0" smtClean="0"/>
              <a:t> </a:t>
            </a:r>
            <a:r>
              <a:rPr lang="en-US" sz="1800" dirty="0" err="1" smtClean="0"/>
              <a:t>penghambat</a:t>
            </a:r>
            <a:r>
              <a:rPr lang="en-US" sz="1800" dirty="0" smtClean="0"/>
              <a:t> </a:t>
            </a:r>
            <a:r>
              <a:rPr lang="en-US" sz="1800" dirty="0" err="1" smtClean="0"/>
              <a:t>kritis</a:t>
            </a:r>
            <a:r>
              <a:rPr lang="en-US" sz="1800" dirty="0" smtClean="0"/>
              <a:t> yang </a:t>
            </a:r>
            <a:r>
              <a:rPr lang="en-US" sz="1800" dirty="0" err="1" smtClean="0"/>
              <a:t>kemungkinan</a:t>
            </a:r>
            <a:r>
              <a:rPr lang="en-US" sz="1800" dirty="0" smtClean="0"/>
              <a:t> </a:t>
            </a:r>
            <a:r>
              <a:rPr lang="en-US" sz="1800" dirty="0" err="1" smtClean="0"/>
              <a:t>besar</a:t>
            </a:r>
            <a:r>
              <a:rPr lang="en-US" sz="1800" dirty="0" smtClean="0"/>
              <a:t> </a:t>
            </a:r>
            <a:r>
              <a:rPr lang="en-US" sz="1800" dirty="0" err="1" smtClean="0"/>
              <a:t>tidak</a:t>
            </a:r>
            <a:r>
              <a:rPr lang="en-US" sz="1800" dirty="0" smtClean="0"/>
              <a:t> </a:t>
            </a:r>
            <a:r>
              <a:rPr lang="en-US" sz="1800" dirty="0" err="1" smtClean="0"/>
              <a:t>dapat</a:t>
            </a:r>
            <a:r>
              <a:rPr lang="en-US" sz="1800" dirty="0" smtClean="0"/>
              <a:t> </a:t>
            </a:r>
            <a:r>
              <a:rPr lang="en-US" sz="1800" dirty="0" err="1" smtClean="0"/>
              <a:t>diatasi</a:t>
            </a:r>
            <a:r>
              <a:rPr lang="en-US" sz="1800" dirty="0" smtClean="0"/>
              <a:t>. </a:t>
            </a:r>
            <a:r>
              <a:rPr lang="en-US" sz="1800" dirty="0" err="1" smtClean="0"/>
              <a:t>Sebagian</a:t>
            </a:r>
            <a:r>
              <a:rPr lang="en-US" sz="1800" dirty="0" smtClean="0"/>
              <a:t> </a:t>
            </a:r>
            <a:r>
              <a:rPr lang="en-US" sz="1800" dirty="0" err="1" smtClean="0"/>
              <a:t>besar</a:t>
            </a:r>
            <a:r>
              <a:rPr lang="en-US" sz="1800" dirty="0" smtClean="0"/>
              <a:t> </a:t>
            </a:r>
            <a:r>
              <a:rPr lang="en-US" sz="1800" dirty="0" err="1" smtClean="0"/>
              <a:t>hambatan</a:t>
            </a:r>
            <a:r>
              <a:rPr lang="en-US" sz="1800" dirty="0" smtClean="0"/>
              <a:t> </a:t>
            </a:r>
            <a:r>
              <a:rPr lang="en-US" sz="1800" dirty="0" err="1" smtClean="0"/>
              <a:t>kritis</a:t>
            </a:r>
            <a:r>
              <a:rPr lang="en-US" sz="1800" dirty="0" smtClean="0"/>
              <a:t> </a:t>
            </a:r>
            <a:r>
              <a:rPr lang="en-US" sz="1800" dirty="0" err="1" smtClean="0"/>
              <a:t>berupa</a:t>
            </a:r>
            <a:r>
              <a:rPr lang="en-US" sz="1800" dirty="0" smtClean="0"/>
              <a:t> </a:t>
            </a:r>
            <a:r>
              <a:rPr lang="en-US" sz="1800" dirty="0" err="1" smtClean="0"/>
              <a:t>hambatan</a:t>
            </a:r>
            <a:r>
              <a:rPr lang="en-US" sz="1800" dirty="0" smtClean="0"/>
              <a:t> </a:t>
            </a:r>
            <a:r>
              <a:rPr lang="en-US" sz="1800" dirty="0" err="1" smtClean="0"/>
              <a:t>pemasaran</a:t>
            </a:r>
            <a:r>
              <a:rPr lang="en-US" sz="1800" dirty="0" smtClean="0"/>
              <a:t> </a:t>
            </a:r>
            <a:r>
              <a:rPr lang="en-US" sz="1800" dirty="0" err="1" smtClean="0"/>
              <a:t>produk</a:t>
            </a:r>
            <a:r>
              <a:rPr lang="en-US" sz="1800" dirty="0" smtClean="0"/>
              <a:t> </a:t>
            </a:r>
            <a:r>
              <a:rPr lang="en-US" sz="1800" dirty="0" err="1" smtClean="0"/>
              <a:t>dan</a:t>
            </a:r>
            <a:r>
              <a:rPr lang="en-US" sz="1800" dirty="0" smtClean="0"/>
              <a:t> </a:t>
            </a:r>
            <a:r>
              <a:rPr lang="en-US" sz="1800" dirty="0" err="1" smtClean="0"/>
              <a:t>hambatan</a:t>
            </a:r>
            <a:r>
              <a:rPr lang="en-US" sz="1800" dirty="0" smtClean="0"/>
              <a:t> </a:t>
            </a:r>
            <a:r>
              <a:rPr lang="en-US" sz="1800" dirty="0" err="1" smtClean="0"/>
              <a:t>teknik-teknologis</a:t>
            </a:r>
            <a:r>
              <a:rPr lang="en-US" sz="1800" dirty="0" smtClean="0"/>
              <a:t>.</a:t>
            </a:r>
          </a:p>
          <a:p>
            <a:pPr marL="977900" lvl="3" indent="-236538" algn="just">
              <a:lnSpc>
                <a:spcPct val="90000"/>
              </a:lnSpc>
              <a:buFontTx/>
              <a:buChar char="-"/>
            </a:pPr>
            <a:r>
              <a:rPr lang="en-US" sz="1800" dirty="0" err="1" smtClean="0"/>
              <a:t>Merevisi</a:t>
            </a:r>
            <a:r>
              <a:rPr lang="en-US" sz="1800" dirty="0" smtClean="0"/>
              <a:t> </a:t>
            </a:r>
            <a:r>
              <a:rPr lang="en-US" sz="1800" dirty="0" err="1" smtClean="0"/>
              <a:t>rencana</a:t>
            </a:r>
            <a:r>
              <a:rPr lang="en-US" sz="1800" dirty="0" smtClean="0"/>
              <a:t> </a:t>
            </a:r>
            <a:r>
              <a:rPr lang="en-US" sz="1800" dirty="0" err="1" smtClean="0"/>
              <a:t>pembangunan</a:t>
            </a:r>
            <a:r>
              <a:rPr lang="en-US" sz="1800" dirty="0" smtClean="0"/>
              <a:t> </a:t>
            </a:r>
            <a:r>
              <a:rPr lang="en-US" sz="1800" dirty="0" err="1" smtClean="0"/>
              <a:t>proyek</a:t>
            </a:r>
            <a:endParaRPr lang="en-US" sz="1800" dirty="0" smtClean="0"/>
          </a:p>
          <a:p>
            <a:pPr marL="977900" lvl="3" indent="-236538" algn="just">
              <a:lnSpc>
                <a:spcPct val="90000"/>
              </a:lnSpc>
              <a:buFontTx/>
              <a:buChar char="-"/>
            </a:pPr>
            <a:r>
              <a:rPr lang="en-US" sz="1800" dirty="0" err="1" smtClean="0"/>
              <a:t>Meneruskan</a:t>
            </a:r>
            <a:r>
              <a:rPr lang="en-US" sz="1800" dirty="0" smtClean="0"/>
              <a:t> </a:t>
            </a:r>
            <a:r>
              <a:rPr lang="en-US" sz="1800" dirty="0" err="1" smtClean="0"/>
              <a:t>kegiatan</a:t>
            </a:r>
            <a:r>
              <a:rPr lang="en-US" sz="1800" dirty="0" smtClean="0"/>
              <a:t> </a:t>
            </a:r>
            <a:r>
              <a:rPr lang="en-US" sz="1800" dirty="0" err="1" smtClean="0"/>
              <a:t>pra</a:t>
            </a:r>
            <a:r>
              <a:rPr lang="en-US" sz="1800" dirty="0" smtClean="0"/>
              <a:t> </a:t>
            </a:r>
            <a:r>
              <a:rPr lang="en-US" sz="1800" dirty="0" err="1" smtClean="0"/>
              <a:t>investasi</a:t>
            </a:r>
            <a:r>
              <a:rPr lang="en-US" sz="1800" dirty="0" smtClean="0"/>
              <a:t> </a:t>
            </a:r>
            <a:r>
              <a:rPr lang="en-US" sz="1800" dirty="0" err="1" smtClean="0"/>
              <a:t>ke</a:t>
            </a:r>
            <a:r>
              <a:rPr lang="en-US" sz="1800" dirty="0" smtClean="0"/>
              <a:t> </a:t>
            </a:r>
            <a:r>
              <a:rPr lang="en-US" sz="1800" dirty="0" err="1" smtClean="0"/>
              <a:t>tahap</a:t>
            </a:r>
            <a:r>
              <a:rPr lang="en-US" sz="1800" dirty="0" smtClean="0"/>
              <a:t> </a:t>
            </a:r>
            <a:r>
              <a:rPr lang="en-US" sz="1800" dirty="0" err="1" smtClean="0"/>
              <a:t>selanjutnya</a:t>
            </a:r>
            <a:r>
              <a:rPr lang="en-US" sz="1800" dirty="0" smtClean="0"/>
              <a:t>, </a:t>
            </a:r>
            <a:r>
              <a:rPr lang="en-US" sz="1800" dirty="0" err="1" smtClean="0"/>
              <a:t>yaitu</a:t>
            </a:r>
            <a:r>
              <a:rPr lang="en-US" sz="1800" dirty="0" smtClean="0"/>
              <a:t> </a:t>
            </a:r>
            <a:r>
              <a:rPr lang="en-US" sz="1800" dirty="0" err="1" smtClean="0"/>
              <a:t>menyelenggarakan</a:t>
            </a:r>
            <a:r>
              <a:rPr lang="en-US" sz="1800" dirty="0" smtClean="0"/>
              <a:t> </a:t>
            </a:r>
            <a:r>
              <a:rPr lang="en-US" sz="1800" dirty="0" err="1" smtClean="0"/>
              <a:t>studi</a:t>
            </a:r>
            <a:r>
              <a:rPr lang="en-US" sz="1800" dirty="0" smtClean="0"/>
              <a:t> </a:t>
            </a:r>
            <a:r>
              <a:rPr lang="en-US" sz="1800" dirty="0" err="1" smtClean="0"/>
              <a:t>kelayakan</a:t>
            </a:r>
            <a:r>
              <a:rPr lang="en-US" sz="1800" dirty="0" smtClean="0"/>
              <a:t> </a:t>
            </a:r>
            <a:r>
              <a:rPr lang="en-US" sz="1800" dirty="0" err="1" smtClean="0"/>
              <a:t>proyek</a:t>
            </a:r>
            <a:endParaRPr lang="en-US" sz="18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8800"/>
            <a:ext cx="8077200" cy="4800600"/>
          </a:xfrm>
        </p:spPr>
        <p:txBody>
          <a:bodyPr>
            <a:normAutofit lnSpcReduction="10000"/>
          </a:bodyPr>
          <a:lstStyle/>
          <a:p>
            <a:pPr marL="346075" lvl="1" indent="-346075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400" dirty="0" err="1" smtClean="0"/>
              <a:t>Studi</a:t>
            </a:r>
            <a:r>
              <a:rPr lang="en-US" sz="2400" dirty="0" smtClean="0"/>
              <a:t> </a:t>
            </a:r>
            <a:r>
              <a:rPr lang="en-US" sz="2400" dirty="0" err="1" smtClean="0"/>
              <a:t>kelayakan</a:t>
            </a:r>
            <a:r>
              <a:rPr lang="en-US" sz="2400" dirty="0" smtClean="0"/>
              <a:t> </a:t>
            </a:r>
            <a:r>
              <a:rPr lang="en-US" sz="2400" dirty="0" err="1" smtClean="0"/>
              <a:t>usaha</a:t>
            </a:r>
            <a:r>
              <a:rPr lang="en-US" sz="2400" dirty="0" smtClean="0"/>
              <a:t>/</a:t>
            </a:r>
            <a:r>
              <a:rPr lang="en-US" sz="2400" dirty="0" err="1" smtClean="0"/>
              <a:t>proyek</a:t>
            </a:r>
            <a:endParaRPr lang="en-US" sz="2400" dirty="0" smtClean="0"/>
          </a:p>
          <a:p>
            <a:pPr marL="693738" lvl="2" indent="-300038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dirty="0" err="1" smtClean="0"/>
              <a:t>Apabila</a:t>
            </a:r>
            <a:r>
              <a:rPr lang="en-US" sz="2000" dirty="0" smtClean="0"/>
              <a:t> </a:t>
            </a:r>
            <a:r>
              <a:rPr lang="en-US" sz="2000" dirty="0" err="1" smtClean="0"/>
              <a:t>hasil</a:t>
            </a:r>
            <a:r>
              <a:rPr lang="en-US" sz="2000" dirty="0" smtClean="0"/>
              <a:t> </a:t>
            </a:r>
            <a:r>
              <a:rPr lang="en-US" sz="2000" dirty="0" err="1" smtClean="0"/>
              <a:t>pra</a:t>
            </a:r>
            <a:r>
              <a:rPr lang="en-US" sz="2000" dirty="0" smtClean="0"/>
              <a:t> </a:t>
            </a:r>
            <a:r>
              <a:rPr lang="en-US" sz="2000" dirty="0" err="1" smtClean="0"/>
              <a:t>studi</a:t>
            </a:r>
            <a:r>
              <a:rPr lang="en-US" sz="2000" dirty="0" smtClean="0"/>
              <a:t> </a:t>
            </a:r>
            <a:r>
              <a:rPr lang="en-US" sz="2000" dirty="0" err="1" smtClean="0"/>
              <a:t>kelayakan</a:t>
            </a:r>
            <a:r>
              <a:rPr lang="en-US" sz="2000" dirty="0" smtClean="0"/>
              <a:t> </a:t>
            </a:r>
            <a:r>
              <a:rPr lang="en-US" sz="2000" dirty="0" err="1" smtClean="0"/>
              <a:t>proyek</a:t>
            </a:r>
            <a:r>
              <a:rPr lang="en-US" sz="2000" dirty="0" smtClean="0"/>
              <a:t> </a:t>
            </a:r>
            <a:r>
              <a:rPr lang="en-US" sz="2000" dirty="0" err="1" smtClean="0"/>
              <a:t>telah</a:t>
            </a:r>
            <a:r>
              <a:rPr lang="en-US" sz="2000" dirty="0" smtClean="0"/>
              <a:t> </a:t>
            </a:r>
            <a:r>
              <a:rPr lang="en-US" sz="2000" dirty="0" err="1" smtClean="0"/>
              <a:t>positif</a:t>
            </a:r>
            <a:r>
              <a:rPr lang="en-US" sz="2000" dirty="0" smtClean="0"/>
              <a:t>, investor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menyelenggarakan</a:t>
            </a:r>
            <a:r>
              <a:rPr lang="en-US" sz="2000" dirty="0" smtClean="0"/>
              <a:t> </a:t>
            </a:r>
            <a:r>
              <a:rPr lang="en-US" sz="2000" dirty="0" err="1" smtClean="0"/>
              <a:t>studi</a:t>
            </a:r>
            <a:r>
              <a:rPr lang="en-US" sz="2000" dirty="0" smtClean="0"/>
              <a:t> </a:t>
            </a:r>
            <a:r>
              <a:rPr lang="en-US" sz="2000" dirty="0" err="1" smtClean="0"/>
              <a:t>kelayakan</a:t>
            </a:r>
            <a:r>
              <a:rPr lang="en-US" sz="2000" dirty="0" smtClean="0"/>
              <a:t> </a:t>
            </a:r>
            <a:r>
              <a:rPr lang="en-US" sz="2000" dirty="0" err="1" smtClean="0"/>
              <a:t>usaha</a:t>
            </a:r>
            <a:r>
              <a:rPr lang="en-US" sz="2000" dirty="0" smtClean="0"/>
              <a:t>/ </a:t>
            </a:r>
            <a:r>
              <a:rPr lang="en-US" sz="2000" dirty="0" err="1" smtClean="0"/>
              <a:t>proyek</a:t>
            </a:r>
            <a:r>
              <a:rPr lang="en-US" sz="2000" dirty="0" smtClean="0"/>
              <a:t>. </a:t>
            </a:r>
          </a:p>
          <a:p>
            <a:pPr marL="693738" lvl="2" indent="-300038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dirty="0" err="1" smtClean="0"/>
              <a:t>Fokus</a:t>
            </a:r>
            <a:r>
              <a:rPr lang="en-US" sz="2000" dirty="0" smtClean="0"/>
              <a:t> </a:t>
            </a:r>
            <a:r>
              <a:rPr lang="en-US" sz="2000" dirty="0" err="1" smtClean="0"/>
              <a:t>penelitian</a:t>
            </a:r>
            <a:r>
              <a:rPr lang="en-US" sz="2000" dirty="0" smtClean="0"/>
              <a:t> </a:t>
            </a:r>
            <a:r>
              <a:rPr lang="en-US" sz="2000" dirty="0" err="1" smtClean="0"/>
              <a:t>utama</a:t>
            </a:r>
            <a:r>
              <a:rPr lang="en-US" sz="2000" dirty="0" smtClean="0"/>
              <a:t> </a:t>
            </a:r>
            <a:r>
              <a:rPr lang="en-US" sz="2000" dirty="0" err="1" smtClean="0"/>
              <a:t>studi</a:t>
            </a:r>
            <a:r>
              <a:rPr lang="en-US" sz="2000" dirty="0" smtClean="0"/>
              <a:t> </a:t>
            </a:r>
            <a:r>
              <a:rPr lang="en-US" sz="2000" dirty="0" err="1" smtClean="0"/>
              <a:t>kelayakan</a:t>
            </a:r>
            <a:r>
              <a:rPr lang="en-US" sz="2000" dirty="0" smtClean="0"/>
              <a:t> </a:t>
            </a:r>
            <a:r>
              <a:rPr lang="en-US" sz="2000" dirty="0" err="1" smtClean="0"/>
              <a:t>proyek</a:t>
            </a:r>
            <a:r>
              <a:rPr lang="en-US" sz="2000" dirty="0" smtClean="0"/>
              <a:t> </a:t>
            </a:r>
            <a:r>
              <a:rPr lang="en-US" sz="2000" dirty="0" err="1" smtClean="0"/>
              <a:t>terpusat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aspek</a:t>
            </a:r>
            <a:r>
              <a:rPr lang="en-US" sz="2000" dirty="0" smtClean="0"/>
              <a:t> :</a:t>
            </a:r>
          </a:p>
          <a:p>
            <a:pPr marL="693738" lvl="2" indent="-300038" algn="just">
              <a:lnSpc>
                <a:spcPct val="90000"/>
              </a:lnSpc>
              <a:buNone/>
            </a:pPr>
            <a:r>
              <a:rPr lang="en-US" sz="2000" dirty="0" smtClean="0"/>
              <a:t>	- </a:t>
            </a:r>
            <a:r>
              <a:rPr lang="en-US" sz="2000" dirty="0" err="1" smtClean="0"/>
              <a:t>Pasar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pemasaran</a:t>
            </a:r>
            <a:r>
              <a:rPr lang="en-US" sz="2000" dirty="0" smtClean="0"/>
              <a:t> </a:t>
            </a:r>
            <a:r>
              <a:rPr lang="en-US" sz="2000" dirty="0" err="1" smtClean="0"/>
              <a:t>barang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jasa</a:t>
            </a:r>
            <a:r>
              <a:rPr lang="en-US" sz="2000" dirty="0" smtClean="0"/>
              <a:t> yang </a:t>
            </a:r>
            <a:r>
              <a:rPr lang="en-US" sz="2000" dirty="0" err="1" smtClean="0"/>
              <a:t>akan</a:t>
            </a:r>
            <a:r>
              <a:rPr lang="en-US" sz="2000" dirty="0" smtClean="0"/>
              <a:t>     	</a:t>
            </a:r>
            <a:r>
              <a:rPr lang="en-US" sz="2000" dirty="0" err="1" smtClean="0"/>
              <a:t>dihasilkan</a:t>
            </a:r>
            <a:endParaRPr lang="en-US" sz="2000" dirty="0" smtClean="0"/>
          </a:p>
          <a:p>
            <a:pPr marL="693738" lvl="2" indent="-300038" algn="just">
              <a:lnSpc>
                <a:spcPct val="90000"/>
              </a:lnSpc>
              <a:buNone/>
            </a:pPr>
            <a:r>
              <a:rPr lang="en-US" sz="2000" dirty="0" smtClean="0"/>
              <a:t>	- </a:t>
            </a:r>
            <a:r>
              <a:rPr lang="en-US" sz="2000" dirty="0" err="1" smtClean="0"/>
              <a:t>Teknis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teknologi</a:t>
            </a:r>
            <a:endParaRPr lang="en-US" sz="2000" dirty="0" smtClean="0"/>
          </a:p>
          <a:p>
            <a:pPr marL="693738" lvl="2" indent="-300038" algn="just">
              <a:lnSpc>
                <a:spcPct val="90000"/>
              </a:lnSpc>
              <a:buNone/>
            </a:pPr>
            <a:r>
              <a:rPr lang="en-US" sz="2000" dirty="0" smtClean="0"/>
              <a:t>	- </a:t>
            </a:r>
            <a:r>
              <a:rPr lang="en-US" sz="2000" dirty="0" err="1" smtClean="0"/>
              <a:t>Manajemen</a:t>
            </a:r>
            <a:r>
              <a:rPr lang="en-US" sz="2000" dirty="0" smtClean="0"/>
              <a:t> </a:t>
            </a:r>
            <a:r>
              <a:rPr lang="en-US" sz="2000" dirty="0" err="1" smtClean="0"/>
              <a:t>perusahaan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sumber</a:t>
            </a:r>
            <a:r>
              <a:rPr lang="en-US" sz="2000" dirty="0" smtClean="0"/>
              <a:t> </a:t>
            </a:r>
            <a:r>
              <a:rPr lang="en-US" sz="2000" dirty="0" err="1" smtClean="0"/>
              <a:t>daya</a:t>
            </a:r>
            <a:r>
              <a:rPr lang="en-US" sz="2000" dirty="0" smtClean="0"/>
              <a:t> </a:t>
            </a:r>
            <a:r>
              <a:rPr lang="en-US" sz="2000" dirty="0" err="1" smtClean="0"/>
              <a:t>manusia</a:t>
            </a:r>
            <a:endParaRPr lang="en-US" sz="2000" dirty="0" smtClean="0"/>
          </a:p>
          <a:p>
            <a:pPr marL="693738" lvl="2" indent="-300038" algn="just">
              <a:lnSpc>
                <a:spcPct val="90000"/>
              </a:lnSpc>
              <a:buNone/>
            </a:pPr>
            <a:r>
              <a:rPr lang="en-US" sz="2000" dirty="0" smtClean="0"/>
              <a:t>	- </a:t>
            </a:r>
            <a:r>
              <a:rPr lang="en-US" sz="2000" dirty="0" err="1" smtClean="0"/>
              <a:t>Keuangan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ekonomi</a:t>
            </a:r>
            <a:r>
              <a:rPr lang="en-US" sz="2000" dirty="0" smtClean="0"/>
              <a:t> </a:t>
            </a:r>
            <a:endParaRPr lang="en-US" sz="2400" dirty="0" smtClean="0"/>
          </a:p>
          <a:p>
            <a:pPr marL="346075" lvl="1" indent="-346075">
              <a:lnSpc>
                <a:spcPct val="90000"/>
              </a:lnSpc>
              <a:buNone/>
            </a:pPr>
            <a:endParaRPr lang="en-US" sz="2400" dirty="0" smtClean="0"/>
          </a:p>
          <a:p>
            <a:pPr marL="346075" lvl="1" indent="-346075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400" dirty="0" err="1" smtClean="0"/>
              <a:t>Studi</a:t>
            </a:r>
            <a:r>
              <a:rPr lang="en-US" sz="2400" dirty="0" smtClean="0"/>
              <a:t> </a:t>
            </a:r>
            <a:r>
              <a:rPr lang="en-US" sz="2400" dirty="0" err="1" smtClean="0"/>
              <a:t>pendukung</a:t>
            </a:r>
            <a:endParaRPr lang="en-US" sz="2400" dirty="0" smtClean="0"/>
          </a:p>
          <a:p>
            <a:pPr marL="693738" lvl="2" indent="-347663" algn="just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900" dirty="0" err="1" smtClean="0"/>
              <a:t>Rencana</a:t>
            </a:r>
            <a:r>
              <a:rPr lang="en-US" sz="1900" dirty="0" smtClean="0"/>
              <a:t> </a:t>
            </a:r>
            <a:r>
              <a:rPr lang="en-US" sz="1900" dirty="0" err="1" smtClean="0"/>
              <a:t>pembangunan</a:t>
            </a:r>
            <a:r>
              <a:rPr lang="en-US" sz="1900" dirty="0" smtClean="0"/>
              <a:t> </a:t>
            </a:r>
            <a:r>
              <a:rPr lang="en-US" sz="1900" dirty="0" err="1" smtClean="0"/>
              <a:t>proyek</a:t>
            </a:r>
            <a:r>
              <a:rPr lang="en-US" sz="1900" dirty="0" smtClean="0"/>
              <a:t> </a:t>
            </a:r>
            <a:r>
              <a:rPr lang="en-US" sz="1900" dirty="0" err="1" smtClean="0"/>
              <a:t>besar</a:t>
            </a:r>
            <a:r>
              <a:rPr lang="en-US" sz="1900" dirty="0" smtClean="0"/>
              <a:t> </a:t>
            </a:r>
            <a:r>
              <a:rPr lang="en-US" sz="1900" dirty="0" err="1" smtClean="0"/>
              <a:t>dengan</a:t>
            </a:r>
            <a:r>
              <a:rPr lang="en-US" sz="1900" dirty="0" smtClean="0"/>
              <a:t> </a:t>
            </a:r>
            <a:r>
              <a:rPr lang="en-US" sz="1900" dirty="0" err="1" smtClean="0"/>
              <a:t>teknologi</a:t>
            </a:r>
            <a:r>
              <a:rPr lang="en-US" sz="1900" dirty="0" smtClean="0"/>
              <a:t> </a:t>
            </a:r>
            <a:r>
              <a:rPr lang="en-US" sz="1900" dirty="0" err="1" smtClean="0"/>
              <a:t>canggih</a:t>
            </a:r>
            <a:r>
              <a:rPr lang="en-US" sz="1900" dirty="0" smtClean="0"/>
              <a:t>, </a:t>
            </a:r>
            <a:r>
              <a:rPr lang="en-US" sz="1900" dirty="0" err="1" smtClean="0"/>
              <a:t>terkadang</a:t>
            </a:r>
            <a:r>
              <a:rPr lang="en-US" sz="1900" dirty="0" smtClean="0"/>
              <a:t> </a:t>
            </a:r>
            <a:r>
              <a:rPr lang="en-US" sz="1900" dirty="0" err="1" smtClean="0"/>
              <a:t>membutuhkan</a:t>
            </a:r>
            <a:r>
              <a:rPr lang="en-US" sz="1900" dirty="0" smtClean="0"/>
              <a:t> </a:t>
            </a:r>
            <a:r>
              <a:rPr lang="en-US" sz="1900" dirty="0" err="1" smtClean="0"/>
              <a:t>studi</a:t>
            </a:r>
            <a:r>
              <a:rPr lang="en-US" sz="1900" dirty="0" smtClean="0"/>
              <a:t> </a:t>
            </a:r>
            <a:r>
              <a:rPr lang="en-US" sz="1900" dirty="0" err="1" smtClean="0"/>
              <a:t>pendukung</a:t>
            </a:r>
            <a:r>
              <a:rPr lang="en-US" sz="1900" dirty="0" smtClean="0"/>
              <a:t>. </a:t>
            </a:r>
          </a:p>
          <a:p>
            <a:pPr marL="693738" lvl="2" indent="-347663" algn="just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1900" dirty="0" err="1" smtClean="0"/>
              <a:t>Contohnya</a:t>
            </a:r>
            <a:r>
              <a:rPr lang="en-US" sz="1900" dirty="0" smtClean="0"/>
              <a:t> : </a:t>
            </a:r>
            <a:r>
              <a:rPr lang="en-US" sz="1900" dirty="0" err="1" smtClean="0"/>
              <a:t>riset</a:t>
            </a:r>
            <a:r>
              <a:rPr lang="en-US" sz="1900" dirty="0" smtClean="0"/>
              <a:t> </a:t>
            </a:r>
            <a:r>
              <a:rPr lang="en-US" sz="1900" dirty="0" err="1" smtClean="0"/>
              <a:t>laboratorium</a:t>
            </a:r>
            <a:r>
              <a:rPr lang="en-US" sz="1900" dirty="0" smtClean="0"/>
              <a:t> </a:t>
            </a:r>
            <a:r>
              <a:rPr lang="en-US" sz="1900" dirty="0" err="1" smtClean="0"/>
              <a:t>dan</a:t>
            </a:r>
            <a:r>
              <a:rPr lang="en-US" sz="1900" dirty="0" smtClean="0"/>
              <a:t> </a:t>
            </a:r>
            <a:r>
              <a:rPr lang="en-US" sz="1900" dirty="0" err="1" smtClean="0"/>
              <a:t>tes</a:t>
            </a:r>
            <a:r>
              <a:rPr lang="en-US" sz="1900" dirty="0" smtClean="0"/>
              <a:t> </a:t>
            </a:r>
            <a:r>
              <a:rPr lang="en-US" sz="1900" dirty="0" err="1" smtClean="0"/>
              <a:t>teknis</a:t>
            </a:r>
            <a:r>
              <a:rPr lang="en-US" sz="1900" dirty="0" smtClean="0"/>
              <a:t> </a:t>
            </a:r>
            <a:r>
              <a:rPr lang="en-US" sz="1900" dirty="0" err="1" smtClean="0"/>
              <a:t>bahan</a:t>
            </a:r>
            <a:r>
              <a:rPr lang="en-US" sz="1900" dirty="0" smtClean="0"/>
              <a:t> </a:t>
            </a:r>
            <a:r>
              <a:rPr lang="en-US" sz="1900" dirty="0" err="1" smtClean="0"/>
              <a:t>baku</a:t>
            </a:r>
            <a:r>
              <a:rPr lang="en-US" sz="1900" dirty="0" smtClean="0"/>
              <a:t>, </a:t>
            </a:r>
            <a:r>
              <a:rPr lang="en-US" sz="1900" dirty="0" err="1" smtClean="0"/>
              <a:t>pemilihan</a:t>
            </a:r>
            <a:r>
              <a:rPr lang="en-US" sz="1900" dirty="0" smtClean="0"/>
              <a:t> </a:t>
            </a:r>
            <a:r>
              <a:rPr lang="en-US" sz="1900" dirty="0" err="1" smtClean="0"/>
              <a:t>sarana</a:t>
            </a:r>
            <a:r>
              <a:rPr lang="en-US" sz="1900" dirty="0" smtClean="0"/>
              <a:t> </a:t>
            </a:r>
            <a:r>
              <a:rPr lang="en-US" sz="1900" dirty="0" err="1" smtClean="0"/>
              <a:t>produksi</a:t>
            </a:r>
            <a:r>
              <a:rPr lang="en-US" sz="1900" dirty="0" smtClean="0"/>
              <a:t> </a:t>
            </a:r>
            <a:r>
              <a:rPr lang="en-US" sz="1900" dirty="0" err="1" smtClean="0"/>
              <a:t>dan</a:t>
            </a:r>
            <a:r>
              <a:rPr lang="en-US" sz="1900" dirty="0" smtClean="0"/>
              <a:t> </a:t>
            </a:r>
            <a:r>
              <a:rPr lang="en-US" sz="1900" dirty="0" err="1" smtClean="0"/>
              <a:t>teknologi</a:t>
            </a:r>
            <a:r>
              <a:rPr lang="en-US" sz="1900" dirty="0" smtClean="0"/>
              <a:t> yang </a:t>
            </a:r>
            <a:r>
              <a:rPr lang="en-US" sz="1900" dirty="0" err="1" smtClean="0"/>
              <a:t>akan</a:t>
            </a:r>
            <a:r>
              <a:rPr lang="en-US" sz="1900" dirty="0" smtClean="0"/>
              <a:t> </a:t>
            </a:r>
            <a:r>
              <a:rPr lang="en-US" sz="1900" dirty="0" err="1" smtClean="0"/>
              <a:t>dipergunakan</a:t>
            </a:r>
            <a:r>
              <a:rPr lang="en-US" sz="1900" dirty="0" smtClean="0"/>
              <a:t> </a:t>
            </a:r>
          </a:p>
          <a:p>
            <a:pPr marL="346075" lvl="1" indent="-346075">
              <a:lnSpc>
                <a:spcPct val="90000"/>
              </a:lnSpc>
              <a:buFont typeface="Wingdings" pitchFamily="2" charset="2"/>
              <a:buChar char="v"/>
            </a:pPr>
            <a:endParaRPr lang="en-US" sz="2400" dirty="0" smtClean="0"/>
          </a:p>
          <a:p>
            <a:pPr marL="346075" lvl="1" indent="-346075">
              <a:lnSpc>
                <a:spcPct val="90000"/>
              </a:lnSpc>
              <a:buFont typeface="Wingdings" pitchFamily="2" charset="2"/>
              <a:buChar char="v"/>
            </a:pPr>
            <a:endParaRPr lang="en-US" sz="24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572000"/>
          </a:xfrm>
        </p:spPr>
        <p:txBody>
          <a:bodyPr>
            <a:normAutofit/>
          </a:bodyPr>
          <a:lstStyle/>
          <a:p>
            <a:pPr marL="236538" indent="-236538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400" b="1" dirty="0" smtClean="0"/>
              <a:t>Tim </a:t>
            </a:r>
            <a:r>
              <a:rPr lang="en-US" sz="2400" b="1" dirty="0" err="1" smtClean="0"/>
              <a:t>Pelaksana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Studi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Kelayakan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Proyek</a:t>
            </a:r>
            <a:endParaRPr lang="en-US" sz="2400" b="1" dirty="0" smtClean="0"/>
          </a:p>
          <a:p>
            <a:pPr marL="741363" lvl="1" indent="-284163" algn="just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sz="2000" dirty="0" err="1" smtClean="0"/>
              <a:t>Bidang</a:t>
            </a:r>
            <a:r>
              <a:rPr lang="en-US" sz="2000" dirty="0" smtClean="0"/>
              <a:t> </a:t>
            </a:r>
            <a:r>
              <a:rPr lang="en-US" sz="2000" dirty="0" err="1" smtClean="0"/>
              <a:t>keahlian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jumlah</a:t>
            </a:r>
            <a:r>
              <a:rPr lang="en-US" sz="2000" dirty="0" smtClean="0"/>
              <a:t> </a:t>
            </a:r>
            <a:r>
              <a:rPr lang="en-US" sz="2000" dirty="0" err="1" smtClean="0"/>
              <a:t>tim</a:t>
            </a:r>
            <a:r>
              <a:rPr lang="en-US" sz="2000" dirty="0" smtClean="0"/>
              <a:t> </a:t>
            </a:r>
            <a:r>
              <a:rPr lang="en-US" sz="2000" dirty="0" err="1" smtClean="0"/>
              <a:t>pelaksana</a:t>
            </a:r>
            <a:r>
              <a:rPr lang="en-US" sz="2000" dirty="0" smtClean="0"/>
              <a:t> </a:t>
            </a:r>
            <a:r>
              <a:rPr lang="en-US" sz="2000" dirty="0" err="1" smtClean="0"/>
              <a:t>studi</a:t>
            </a:r>
            <a:r>
              <a:rPr lang="en-US" sz="2000" dirty="0" smtClean="0"/>
              <a:t> </a:t>
            </a:r>
            <a:r>
              <a:rPr lang="en-US" sz="2000" dirty="0" err="1" smtClean="0"/>
              <a:t>kelayakan</a:t>
            </a:r>
            <a:r>
              <a:rPr lang="en-US" sz="2000" dirty="0" smtClean="0"/>
              <a:t> </a:t>
            </a:r>
            <a:r>
              <a:rPr lang="en-US" sz="2000" dirty="0" err="1" smtClean="0"/>
              <a:t>usaha</a:t>
            </a:r>
            <a:r>
              <a:rPr lang="en-US" sz="2000" dirty="0" smtClean="0"/>
              <a:t> / </a:t>
            </a:r>
            <a:r>
              <a:rPr lang="en-US" sz="2000" dirty="0" err="1" smtClean="0"/>
              <a:t>proyek</a:t>
            </a:r>
            <a:r>
              <a:rPr lang="en-US" sz="2000" dirty="0" smtClean="0"/>
              <a:t> yang </a:t>
            </a:r>
            <a:r>
              <a:rPr lang="en-US" sz="2000" dirty="0" err="1" smtClean="0"/>
              <a:t>diperlukan</a:t>
            </a:r>
            <a:r>
              <a:rPr lang="en-US" sz="2000" dirty="0" smtClean="0"/>
              <a:t>, </a:t>
            </a:r>
            <a:r>
              <a:rPr lang="en-US" sz="2000" dirty="0" err="1" smtClean="0"/>
              <a:t>tergantung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besar</a:t>
            </a:r>
            <a:r>
              <a:rPr lang="en-US" sz="2000" dirty="0" smtClean="0"/>
              <a:t> </a:t>
            </a:r>
            <a:r>
              <a:rPr lang="en-US" sz="2000" dirty="0" err="1" smtClean="0"/>
              <a:t>kecilnya</a:t>
            </a:r>
            <a:r>
              <a:rPr lang="en-US" sz="2000" dirty="0" smtClean="0"/>
              <a:t> </a:t>
            </a:r>
            <a:r>
              <a:rPr lang="en-US" sz="2000" dirty="0" err="1" smtClean="0"/>
              <a:t>proyek</a:t>
            </a:r>
            <a:r>
              <a:rPr lang="en-US" sz="2000" dirty="0" smtClean="0"/>
              <a:t> yang </a:t>
            </a:r>
            <a:r>
              <a:rPr lang="en-US" sz="2000" dirty="0" err="1" smtClean="0"/>
              <a:t>akan</a:t>
            </a:r>
            <a:r>
              <a:rPr lang="en-US" sz="2000" dirty="0" smtClean="0"/>
              <a:t> </a:t>
            </a:r>
            <a:r>
              <a:rPr lang="en-US" sz="2000" dirty="0" err="1" smtClean="0"/>
              <a:t>dibangun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tingkat</a:t>
            </a:r>
            <a:r>
              <a:rPr lang="en-US" sz="2000" dirty="0" smtClean="0"/>
              <a:t> </a:t>
            </a:r>
            <a:r>
              <a:rPr lang="en-US" sz="2000" dirty="0" err="1" smtClean="0"/>
              <a:t>keahlian</a:t>
            </a:r>
            <a:r>
              <a:rPr lang="en-US" sz="2000" dirty="0" smtClean="0"/>
              <a:t> </a:t>
            </a:r>
            <a:r>
              <a:rPr lang="en-US" sz="2000" dirty="0" err="1" smtClean="0"/>
              <a:t>teknologi</a:t>
            </a:r>
            <a:r>
              <a:rPr lang="en-US" sz="2000" dirty="0" smtClean="0"/>
              <a:t> yang </a:t>
            </a:r>
            <a:r>
              <a:rPr lang="en-US" sz="2000" dirty="0" err="1" smtClean="0"/>
              <a:t>akan</a:t>
            </a:r>
            <a:r>
              <a:rPr lang="en-US" sz="2000" dirty="0" smtClean="0"/>
              <a:t> </a:t>
            </a:r>
            <a:r>
              <a:rPr lang="en-US" sz="2000" dirty="0" err="1" smtClean="0"/>
              <a:t>digunakan</a:t>
            </a:r>
            <a:r>
              <a:rPr lang="en-US" sz="2000" dirty="0" smtClean="0"/>
              <a:t>. </a:t>
            </a:r>
          </a:p>
          <a:p>
            <a:pPr marL="741363" lvl="1" indent="-284163" algn="just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sz="2000" dirty="0" err="1" smtClean="0"/>
              <a:t>Kegiatan</a:t>
            </a:r>
            <a:r>
              <a:rPr lang="en-US" sz="2000" dirty="0" smtClean="0"/>
              <a:t> </a:t>
            </a:r>
            <a:r>
              <a:rPr lang="en-US" sz="2000" dirty="0" err="1" smtClean="0"/>
              <a:t>studi</a:t>
            </a:r>
            <a:r>
              <a:rPr lang="en-US" sz="2000" dirty="0" smtClean="0"/>
              <a:t> </a:t>
            </a:r>
            <a:r>
              <a:rPr lang="en-US" sz="2000" dirty="0" err="1" smtClean="0"/>
              <a:t>kelayakan</a:t>
            </a:r>
            <a:r>
              <a:rPr lang="en-US" sz="2000" dirty="0" smtClean="0"/>
              <a:t> </a:t>
            </a:r>
            <a:r>
              <a:rPr lang="en-US" sz="2000" dirty="0" err="1" smtClean="0"/>
              <a:t>proyek</a:t>
            </a:r>
            <a:r>
              <a:rPr lang="en-US" sz="2000" dirty="0" smtClean="0"/>
              <a:t> minimum </a:t>
            </a:r>
            <a:r>
              <a:rPr lang="en-US" sz="2000" dirty="0" err="1" smtClean="0"/>
              <a:t>dilaksanakan</a:t>
            </a:r>
            <a:r>
              <a:rPr lang="en-US" sz="2000" dirty="0" smtClean="0"/>
              <a:t> </a:t>
            </a:r>
            <a:r>
              <a:rPr lang="en-US" sz="2000" dirty="0" err="1" smtClean="0"/>
              <a:t>oleh</a:t>
            </a:r>
            <a:r>
              <a:rPr lang="en-US" sz="2000" dirty="0" smtClean="0"/>
              <a:t> </a:t>
            </a:r>
            <a:r>
              <a:rPr lang="en-US" sz="2000" dirty="0" err="1" smtClean="0"/>
              <a:t>tiga</a:t>
            </a:r>
            <a:r>
              <a:rPr lang="en-US" sz="2000" dirty="0" smtClean="0"/>
              <a:t> </a:t>
            </a:r>
            <a:r>
              <a:rPr lang="en-US" sz="2000" dirty="0" err="1" smtClean="0"/>
              <a:t>orang</a:t>
            </a:r>
            <a:r>
              <a:rPr lang="en-US" sz="2000" dirty="0" smtClean="0"/>
              <a:t> </a:t>
            </a:r>
            <a:r>
              <a:rPr lang="en-US" sz="2000" dirty="0" err="1" smtClean="0"/>
              <a:t>ahli</a:t>
            </a:r>
            <a:r>
              <a:rPr lang="en-US" sz="2000" dirty="0" smtClean="0"/>
              <a:t>, </a:t>
            </a:r>
            <a:r>
              <a:rPr lang="en-US" sz="2000" dirty="0" err="1" smtClean="0"/>
              <a:t>yaitu</a:t>
            </a:r>
            <a:r>
              <a:rPr lang="en-US" sz="2000" dirty="0" smtClean="0"/>
              <a:t> :</a:t>
            </a:r>
          </a:p>
          <a:p>
            <a:pPr marL="1104900" lvl="2" indent="-190500" algn="just">
              <a:lnSpc>
                <a:spcPct val="90000"/>
              </a:lnSpc>
              <a:buFont typeface="Wingdings 2" pitchFamily="18" charset="2"/>
              <a:buAutoNum type="arabicPeriod"/>
              <a:defRPr/>
            </a:pPr>
            <a:r>
              <a:rPr lang="en-US" sz="2000" dirty="0" err="1" smtClean="0"/>
              <a:t>Seorang</a:t>
            </a:r>
            <a:r>
              <a:rPr lang="en-US" sz="2000" dirty="0" smtClean="0"/>
              <a:t> </a:t>
            </a:r>
            <a:r>
              <a:rPr lang="en-US" sz="2000" dirty="0" err="1" smtClean="0"/>
              <a:t>ekonom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menguasai</a:t>
            </a:r>
            <a:r>
              <a:rPr lang="en-US" sz="2000" dirty="0" smtClean="0"/>
              <a:t> </a:t>
            </a:r>
            <a:r>
              <a:rPr lang="en-US" sz="2000" dirty="0" err="1" smtClean="0"/>
              <a:t>aspek</a:t>
            </a:r>
            <a:r>
              <a:rPr lang="en-US" sz="2000" dirty="0" smtClean="0"/>
              <a:t> </a:t>
            </a:r>
            <a:r>
              <a:rPr lang="en-US" sz="2000" dirty="0" err="1" smtClean="0"/>
              <a:t>manajemen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teknik</a:t>
            </a:r>
            <a:r>
              <a:rPr lang="en-US" sz="2000" dirty="0" smtClean="0"/>
              <a:t> </a:t>
            </a:r>
            <a:r>
              <a:rPr lang="en-US" sz="2000" dirty="0" err="1" smtClean="0"/>
              <a:t>melakukan</a:t>
            </a:r>
            <a:r>
              <a:rPr lang="en-US" sz="2000" dirty="0" smtClean="0"/>
              <a:t> </a:t>
            </a:r>
            <a:r>
              <a:rPr lang="en-US" sz="2000" dirty="0" err="1" smtClean="0"/>
              <a:t>riset</a:t>
            </a:r>
            <a:r>
              <a:rPr lang="en-US" sz="2000" dirty="0" smtClean="0"/>
              <a:t> </a:t>
            </a:r>
            <a:r>
              <a:rPr lang="en-US" sz="2000" dirty="0" err="1" smtClean="0"/>
              <a:t>pasar</a:t>
            </a:r>
            <a:endParaRPr lang="en-US" sz="2000" dirty="0" smtClean="0"/>
          </a:p>
          <a:p>
            <a:pPr marL="1104900" lvl="2" indent="-190500" algn="just">
              <a:lnSpc>
                <a:spcPct val="90000"/>
              </a:lnSpc>
              <a:buFont typeface="Wingdings 2" pitchFamily="18" charset="2"/>
              <a:buAutoNum type="arabicPeriod"/>
              <a:defRPr/>
            </a:pPr>
            <a:r>
              <a:rPr lang="en-US" sz="2000" dirty="0" err="1" smtClean="0"/>
              <a:t>Seorang</a:t>
            </a:r>
            <a:r>
              <a:rPr lang="en-US" sz="2000" dirty="0" smtClean="0"/>
              <a:t> </a:t>
            </a:r>
            <a:r>
              <a:rPr lang="en-US" sz="2000" dirty="0" err="1" smtClean="0"/>
              <a:t>analisis</a:t>
            </a:r>
            <a:r>
              <a:rPr lang="en-US" sz="2000" dirty="0" smtClean="0"/>
              <a:t> </a:t>
            </a:r>
            <a:r>
              <a:rPr lang="en-US" sz="2000" dirty="0" err="1" smtClean="0"/>
              <a:t>keuangan</a:t>
            </a:r>
            <a:endParaRPr lang="en-US" sz="2000" dirty="0" smtClean="0"/>
          </a:p>
          <a:p>
            <a:pPr marL="1104900" lvl="2" indent="-190500" algn="just">
              <a:lnSpc>
                <a:spcPct val="90000"/>
              </a:lnSpc>
              <a:buFont typeface="Wingdings 2" pitchFamily="18" charset="2"/>
              <a:buAutoNum type="arabicPeriod"/>
              <a:defRPr/>
            </a:pPr>
            <a:r>
              <a:rPr lang="en-US" sz="2000" dirty="0" err="1" smtClean="0"/>
              <a:t>Seorang</a:t>
            </a:r>
            <a:r>
              <a:rPr lang="en-US" sz="2000" dirty="0" smtClean="0"/>
              <a:t> </a:t>
            </a:r>
            <a:r>
              <a:rPr lang="en-US" sz="2000" dirty="0" err="1" smtClean="0"/>
              <a:t>teknikus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menguasai</a:t>
            </a:r>
            <a:r>
              <a:rPr lang="en-US" sz="2000" dirty="0" smtClean="0"/>
              <a:t> </a:t>
            </a:r>
            <a:r>
              <a:rPr lang="en-US" sz="2000" dirty="0" err="1" smtClean="0"/>
              <a:t>aspek</a:t>
            </a:r>
            <a:r>
              <a:rPr lang="en-US" sz="2000" dirty="0" smtClean="0"/>
              <a:t> </a:t>
            </a:r>
            <a:r>
              <a:rPr lang="en-US" sz="2000" dirty="0" err="1" smtClean="0"/>
              <a:t>teknis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teknologis</a:t>
            </a:r>
            <a:endParaRPr lang="en-US" sz="2000" dirty="0" smtClean="0"/>
          </a:p>
          <a:p>
            <a:pPr marL="1104900" lvl="2" indent="-190500" algn="just">
              <a:lnSpc>
                <a:spcPct val="90000"/>
              </a:lnSpc>
              <a:buNone/>
              <a:defRPr/>
            </a:pPr>
            <a:endParaRPr lang="en-US" sz="2000" dirty="0" smtClean="0"/>
          </a:p>
          <a:p>
            <a:pPr marL="1104900" lvl="2" indent="-190500" algn="just">
              <a:lnSpc>
                <a:spcPct val="90000"/>
              </a:lnSpc>
              <a:buNone/>
              <a:defRPr/>
            </a:pPr>
            <a:r>
              <a:rPr lang="en-US" sz="2000" dirty="0" smtClean="0"/>
              <a:t>   </a:t>
            </a:r>
            <a:r>
              <a:rPr lang="en-US" sz="2000" b="1" i="1" dirty="0" err="1" smtClean="0"/>
              <a:t>Salah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satu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anggota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tim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diatas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bertindak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sebagai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kordinator</a:t>
            </a:r>
            <a:r>
              <a:rPr lang="en-US" sz="2000" b="1" i="1" dirty="0" smtClean="0"/>
              <a:t>.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berkala</a:t>
            </a:r>
            <a:r>
              <a:rPr lang="en-US" sz="2000" dirty="0" smtClean="0"/>
              <a:t> </a:t>
            </a:r>
            <a:r>
              <a:rPr lang="en-US" sz="2000" dirty="0" err="1" smtClean="0"/>
              <a:t>dia</a:t>
            </a:r>
            <a:r>
              <a:rPr lang="en-US" sz="2000" dirty="0" smtClean="0"/>
              <a:t> </a:t>
            </a:r>
            <a:r>
              <a:rPr lang="en-US" sz="2000" dirty="0" err="1" smtClean="0"/>
              <a:t>melaporkan</a:t>
            </a:r>
            <a:r>
              <a:rPr lang="en-US" sz="2000" dirty="0" smtClean="0"/>
              <a:t> </a:t>
            </a:r>
            <a:r>
              <a:rPr lang="en-US" sz="2000" dirty="0" err="1" smtClean="0"/>
              <a:t>perkembangan</a:t>
            </a:r>
            <a:r>
              <a:rPr lang="en-US" sz="2000" dirty="0" smtClean="0"/>
              <a:t> </a:t>
            </a:r>
            <a:r>
              <a:rPr lang="en-US" sz="2000" dirty="0" err="1" smtClean="0"/>
              <a:t>pelaksanaan</a:t>
            </a:r>
            <a:r>
              <a:rPr lang="en-US" sz="2000" dirty="0" smtClean="0"/>
              <a:t> </a:t>
            </a:r>
            <a:r>
              <a:rPr lang="en-US" sz="2000" dirty="0" err="1" smtClean="0"/>
              <a:t>studi</a:t>
            </a:r>
            <a:r>
              <a:rPr lang="en-US" sz="2000" dirty="0" smtClean="0"/>
              <a:t> </a:t>
            </a:r>
            <a:r>
              <a:rPr lang="en-US" sz="2000" dirty="0" err="1" smtClean="0"/>
              <a:t>kelayakan</a:t>
            </a:r>
            <a:r>
              <a:rPr lang="en-US" sz="2000" dirty="0" smtClean="0"/>
              <a:t> </a:t>
            </a:r>
            <a:r>
              <a:rPr lang="en-US" sz="2000" dirty="0" err="1" smtClean="0"/>
              <a:t>proyek</a:t>
            </a:r>
            <a:r>
              <a:rPr lang="en-US" sz="2000" dirty="0" smtClean="0"/>
              <a:t> </a:t>
            </a:r>
            <a:r>
              <a:rPr lang="en-US" sz="2000" dirty="0" err="1" smtClean="0"/>
              <a:t>kepada</a:t>
            </a:r>
            <a:r>
              <a:rPr lang="en-US" sz="2000" dirty="0" smtClean="0"/>
              <a:t> investor.</a:t>
            </a:r>
          </a:p>
          <a:p>
            <a:pPr algn="just"/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3434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800" b="1" dirty="0" err="1" smtClean="0"/>
              <a:t>Asumsi</a:t>
            </a:r>
            <a:r>
              <a:rPr lang="en-US" sz="2800" b="1" dirty="0" smtClean="0"/>
              <a:t> yang </a:t>
            </a:r>
            <a:r>
              <a:rPr lang="en-US" sz="2800" b="1" dirty="0" err="1" smtClean="0"/>
              <a:t>dipergunakan</a:t>
            </a:r>
            <a:r>
              <a:rPr lang="en-US" sz="2800" dirty="0" smtClean="0"/>
              <a:t> </a:t>
            </a:r>
          </a:p>
          <a:p>
            <a:pPr>
              <a:lnSpc>
                <a:spcPct val="90000"/>
              </a:lnSpc>
              <a:buNone/>
            </a:pPr>
            <a:endParaRPr lang="en-US" sz="2800" dirty="0" smtClean="0"/>
          </a:p>
          <a:p>
            <a:pPr marL="693738" lvl="1" indent="-301625" algn="just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800" dirty="0" err="1" smtClean="0"/>
              <a:t>Penyusunan</a:t>
            </a:r>
            <a:r>
              <a:rPr lang="en-US" sz="2800" dirty="0" smtClean="0"/>
              <a:t> </a:t>
            </a:r>
            <a:r>
              <a:rPr lang="en-US" sz="2800" dirty="0" err="1" smtClean="0"/>
              <a:t>studi</a:t>
            </a:r>
            <a:r>
              <a:rPr lang="en-US" sz="2800" dirty="0" smtClean="0"/>
              <a:t> </a:t>
            </a:r>
            <a:r>
              <a:rPr lang="en-US" sz="2800" dirty="0" err="1" smtClean="0"/>
              <a:t>kelayakan</a:t>
            </a:r>
            <a:r>
              <a:rPr lang="en-US" sz="2800" dirty="0" smtClean="0"/>
              <a:t> </a:t>
            </a:r>
            <a:r>
              <a:rPr lang="en-US" sz="2800" dirty="0" err="1" smtClean="0"/>
              <a:t>usaha</a:t>
            </a:r>
            <a:r>
              <a:rPr lang="en-US" sz="2800" dirty="0" smtClean="0"/>
              <a:t> / </a:t>
            </a:r>
            <a:r>
              <a:rPr lang="en-US" sz="2800" dirty="0" err="1" smtClean="0"/>
              <a:t>proyek</a:t>
            </a:r>
            <a:r>
              <a:rPr lang="en-US" sz="2800" dirty="0" smtClean="0"/>
              <a:t> </a:t>
            </a:r>
            <a:r>
              <a:rPr lang="en-US" sz="2800" dirty="0" err="1" smtClean="0"/>
              <a:t>ada</a:t>
            </a:r>
            <a:r>
              <a:rPr lang="en-US" sz="2800" dirty="0" smtClean="0"/>
              <a:t> </a:t>
            </a:r>
            <a:r>
              <a:rPr lang="en-US" sz="2800" dirty="0" err="1" smtClean="0"/>
              <a:t>kalanya</a:t>
            </a:r>
            <a:r>
              <a:rPr lang="en-US" sz="2800" dirty="0" smtClean="0"/>
              <a:t> </a:t>
            </a:r>
            <a:r>
              <a:rPr lang="en-US" sz="2800" dirty="0" err="1" smtClean="0"/>
              <a:t>memerlukan</a:t>
            </a:r>
            <a:r>
              <a:rPr lang="en-US" sz="2800" dirty="0" smtClean="0"/>
              <a:t> </a:t>
            </a:r>
            <a:r>
              <a:rPr lang="en-US" sz="2800" dirty="0" err="1" smtClean="0"/>
              <a:t>asumsi-asumsi</a:t>
            </a:r>
            <a:r>
              <a:rPr lang="en-US" sz="2800" dirty="0" smtClean="0"/>
              <a:t> </a:t>
            </a:r>
            <a:r>
              <a:rPr lang="en-US" sz="2800" dirty="0" err="1" smtClean="0"/>
              <a:t>tertentu</a:t>
            </a:r>
            <a:r>
              <a:rPr lang="en-US" sz="2800" dirty="0" smtClean="0"/>
              <a:t>. </a:t>
            </a:r>
          </a:p>
          <a:p>
            <a:pPr marL="693738" lvl="1" indent="-301625" algn="just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800" dirty="0" err="1" smtClean="0"/>
              <a:t>Asumsi</a:t>
            </a:r>
            <a:r>
              <a:rPr lang="en-US" sz="2800" dirty="0" smtClean="0"/>
              <a:t> yang </a:t>
            </a:r>
            <a:r>
              <a:rPr lang="en-US" sz="2800" dirty="0" err="1" smtClean="0"/>
              <a:t>dipergunakan</a:t>
            </a:r>
            <a:r>
              <a:rPr lang="en-US" sz="2800" dirty="0" smtClean="0"/>
              <a:t> </a:t>
            </a:r>
            <a:r>
              <a:rPr lang="en-US" sz="2800" dirty="0" err="1" smtClean="0"/>
              <a:t>harus</a:t>
            </a:r>
            <a:r>
              <a:rPr lang="en-US" sz="2800" dirty="0" smtClean="0"/>
              <a:t>  </a:t>
            </a:r>
            <a:r>
              <a:rPr lang="en-US" sz="2800" dirty="0" err="1" smtClean="0"/>
              <a:t>disesuaikan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mendekati</a:t>
            </a:r>
            <a:r>
              <a:rPr lang="en-US" sz="2800" dirty="0" smtClean="0"/>
              <a:t> </a:t>
            </a:r>
            <a:r>
              <a:rPr lang="en-US" sz="2800" dirty="0" err="1" smtClean="0"/>
              <a:t>kenyataan</a:t>
            </a:r>
            <a:r>
              <a:rPr lang="en-US" sz="2800" dirty="0" smtClean="0"/>
              <a:t> </a:t>
            </a:r>
            <a:r>
              <a:rPr lang="en-US" sz="2800" dirty="0" err="1" smtClean="0"/>
              <a:t>sehari-hari</a:t>
            </a:r>
            <a:r>
              <a:rPr lang="en-US" sz="2800" dirty="0" smtClean="0"/>
              <a:t>. </a:t>
            </a:r>
          </a:p>
          <a:p>
            <a:pPr marL="747713" lvl="1" indent="-354013" algn="just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800" dirty="0" err="1" smtClean="0"/>
              <a:t>Contoh</a:t>
            </a:r>
            <a:r>
              <a:rPr lang="en-US" sz="2800" dirty="0" smtClean="0"/>
              <a:t> : </a:t>
            </a:r>
            <a:r>
              <a:rPr lang="en-US" sz="2800" dirty="0" err="1" smtClean="0"/>
              <a:t>proyeksi</a:t>
            </a:r>
            <a:r>
              <a:rPr lang="en-US" sz="2800" dirty="0" smtClean="0"/>
              <a:t> </a:t>
            </a:r>
            <a:r>
              <a:rPr lang="en-US" sz="2800" dirty="0" err="1" smtClean="0"/>
              <a:t>jumlah</a:t>
            </a:r>
            <a:r>
              <a:rPr lang="en-US" sz="2800" dirty="0" smtClean="0"/>
              <a:t> </a:t>
            </a:r>
            <a:r>
              <a:rPr lang="en-US" sz="2800" dirty="0" err="1" smtClean="0"/>
              <a:t>penjualan</a:t>
            </a:r>
            <a:r>
              <a:rPr lang="en-US" sz="2800" dirty="0" smtClean="0"/>
              <a:t> </a:t>
            </a:r>
            <a:r>
              <a:rPr lang="en-US" sz="2800" dirty="0" err="1" smtClean="0"/>
              <a:t>produk</a:t>
            </a:r>
            <a:r>
              <a:rPr lang="en-US" sz="2800" dirty="0" smtClean="0"/>
              <a:t> </a:t>
            </a:r>
            <a:r>
              <a:rPr lang="en-US" sz="2800" dirty="0" err="1" smtClean="0"/>
              <a:t>diasumsikan</a:t>
            </a:r>
            <a:r>
              <a:rPr lang="en-US" sz="2800" dirty="0" smtClean="0"/>
              <a:t> </a:t>
            </a:r>
            <a:r>
              <a:rPr lang="en-US" sz="2800" dirty="0" err="1" smtClean="0"/>
              <a:t>berdasarkan</a:t>
            </a:r>
            <a:r>
              <a:rPr lang="en-US" sz="2800" dirty="0" smtClean="0"/>
              <a:t> </a:t>
            </a:r>
            <a:r>
              <a:rPr lang="en-US" sz="2800" dirty="0" err="1" smtClean="0"/>
              <a:t>jumlah</a:t>
            </a:r>
            <a:r>
              <a:rPr lang="en-US" sz="2800" dirty="0" smtClean="0"/>
              <a:t> </a:t>
            </a:r>
            <a:r>
              <a:rPr lang="en-US" sz="2800" dirty="0" err="1" smtClean="0"/>
              <a:t>penduduk</a:t>
            </a:r>
            <a:r>
              <a:rPr lang="en-US" sz="2800" dirty="0" smtClean="0"/>
              <a:t> </a:t>
            </a:r>
            <a:r>
              <a:rPr lang="en-US" sz="2800" dirty="0" err="1" smtClean="0"/>
              <a:t>setempat</a:t>
            </a:r>
            <a:r>
              <a:rPr lang="en-US" sz="2800" dirty="0" smtClean="0"/>
              <a:t> </a:t>
            </a:r>
            <a:r>
              <a:rPr lang="en-US" sz="2800" dirty="0" err="1" smtClean="0"/>
              <a:t>di</a:t>
            </a:r>
            <a:r>
              <a:rPr lang="en-US" sz="2800" dirty="0" smtClean="0"/>
              <a:t> </a:t>
            </a:r>
            <a:r>
              <a:rPr lang="en-US" sz="2800" dirty="0" err="1" smtClean="0"/>
              <a:t>tahun</a:t>
            </a:r>
            <a:r>
              <a:rPr lang="en-US" sz="2800" dirty="0" smtClean="0"/>
              <a:t> </a:t>
            </a:r>
            <a:r>
              <a:rPr lang="en-US" sz="2800" dirty="0" err="1" smtClean="0"/>
              <a:t>mendatang</a:t>
            </a:r>
            <a:r>
              <a:rPr lang="en-US" sz="2800" dirty="0" smtClean="0"/>
              <a:t>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</a:pPr>
            <a:r>
              <a:rPr lang="en-US" sz="2400" b="1" dirty="0" err="1" smtClean="0"/>
              <a:t>Pengguna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Laporan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Studi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Kelayakan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Proyek</a:t>
            </a:r>
            <a:endParaRPr lang="en-US" sz="2400" b="1" dirty="0" smtClean="0"/>
          </a:p>
          <a:p>
            <a:pPr>
              <a:lnSpc>
                <a:spcPct val="90000"/>
              </a:lnSpc>
              <a:buNone/>
            </a:pPr>
            <a:endParaRPr lang="en-US" sz="2400" dirty="0" smtClean="0"/>
          </a:p>
          <a:p>
            <a:pPr lvl="1" algn="just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000" dirty="0" err="1" smtClean="0"/>
              <a:t>Hasil</a:t>
            </a:r>
            <a:r>
              <a:rPr lang="en-US" sz="2000" dirty="0" smtClean="0"/>
              <a:t> </a:t>
            </a:r>
            <a:r>
              <a:rPr lang="en-US" sz="2000" dirty="0" err="1" smtClean="0"/>
              <a:t>temuan</a:t>
            </a:r>
            <a:r>
              <a:rPr lang="en-US" sz="2000" dirty="0" smtClean="0"/>
              <a:t> </a:t>
            </a:r>
            <a:r>
              <a:rPr lang="en-US" sz="2000" dirty="0" err="1" smtClean="0"/>
              <a:t>studi</a:t>
            </a:r>
            <a:r>
              <a:rPr lang="en-US" sz="2000" dirty="0" smtClean="0"/>
              <a:t> </a:t>
            </a:r>
            <a:r>
              <a:rPr lang="en-US" sz="2000" dirty="0" err="1" smtClean="0"/>
              <a:t>kelayakan</a:t>
            </a:r>
            <a:r>
              <a:rPr lang="en-US" sz="2000" dirty="0" smtClean="0"/>
              <a:t> </a:t>
            </a:r>
            <a:r>
              <a:rPr lang="en-US" sz="2000" dirty="0" err="1" smtClean="0"/>
              <a:t>digunakan</a:t>
            </a:r>
            <a:r>
              <a:rPr lang="en-US" sz="2000" dirty="0" smtClean="0"/>
              <a:t> </a:t>
            </a:r>
            <a:r>
              <a:rPr lang="en-US" sz="2000" dirty="0" err="1" smtClean="0"/>
              <a:t>sebagai</a:t>
            </a:r>
            <a:r>
              <a:rPr lang="en-US" sz="2000" dirty="0" smtClean="0"/>
              <a:t> </a:t>
            </a:r>
            <a:r>
              <a:rPr lang="en-US" sz="2000" dirty="0" err="1" smtClean="0"/>
              <a:t>masukkan</a:t>
            </a:r>
            <a:r>
              <a:rPr lang="en-US" sz="2000" dirty="0" smtClean="0"/>
              <a:t> </a:t>
            </a:r>
            <a:r>
              <a:rPr lang="en-US" sz="2000" dirty="0" err="1" smtClean="0"/>
              <a:t>pengambilan</a:t>
            </a:r>
            <a:r>
              <a:rPr lang="en-US" sz="2000" dirty="0" smtClean="0"/>
              <a:t> </a:t>
            </a:r>
            <a:r>
              <a:rPr lang="en-US" sz="2000" dirty="0" err="1" smtClean="0"/>
              <a:t>keputusan</a:t>
            </a:r>
            <a:r>
              <a:rPr lang="en-US" sz="2000" dirty="0" smtClean="0"/>
              <a:t> </a:t>
            </a:r>
            <a:r>
              <a:rPr lang="en-US" sz="2000" dirty="0" err="1" smtClean="0"/>
              <a:t>berbagai</a:t>
            </a:r>
            <a:r>
              <a:rPr lang="en-US" sz="2000" dirty="0" smtClean="0"/>
              <a:t> </a:t>
            </a:r>
            <a:r>
              <a:rPr lang="en-US" sz="2000" dirty="0" err="1" smtClean="0"/>
              <a:t>pihak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mempunyai</a:t>
            </a:r>
            <a:r>
              <a:rPr lang="en-US" sz="2000" dirty="0" smtClean="0"/>
              <a:t> </a:t>
            </a:r>
            <a:r>
              <a:rPr lang="en-US" sz="2000" dirty="0" err="1" smtClean="0"/>
              <a:t>kepentingan</a:t>
            </a:r>
            <a:r>
              <a:rPr lang="en-US" sz="2000" dirty="0" smtClean="0"/>
              <a:t> </a:t>
            </a:r>
            <a:r>
              <a:rPr lang="en-US" sz="2000" dirty="0" err="1" smtClean="0"/>
              <a:t>terhadap</a:t>
            </a:r>
            <a:r>
              <a:rPr lang="en-US" sz="2000" dirty="0" smtClean="0"/>
              <a:t> </a:t>
            </a:r>
            <a:r>
              <a:rPr lang="en-US" sz="2000" dirty="0" err="1" smtClean="0"/>
              <a:t>pembangunan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pembiayaan</a:t>
            </a:r>
            <a:r>
              <a:rPr lang="en-US" sz="2000" dirty="0" smtClean="0"/>
              <a:t> </a:t>
            </a:r>
            <a:r>
              <a:rPr lang="en-US" sz="2000" dirty="0" err="1" smtClean="0"/>
              <a:t>usaha</a:t>
            </a:r>
            <a:r>
              <a:rPr lang="en-US" sz="2000" dirty="0" smtClean="0"/>
              <a:t>/</a:t>
            </a:r>
            <a:r>
              <a:rPr lang="en-US" sz="2000" dirty="0" err="1" smtClean="0"/>
              <a:t>proyek</a:t>
            </a:r>
            <a:r>
              <a:rPr lang="en-US" sz="2000" dirty="0" smtClean="0"/>
              <a:t>. </a:t>
            </a:r>
          </a:p>
          <a:p>
            <a:pPr lvl="1" algn="just">
              <a:lnSpc>
                <a:spcPct val="90000"/>
              </a:lnSpc>
              <a:buNone/>
            </a:pPr>
            <a:endParaRPr lang="en-US" sz="2000" dirty="0" smtClean="0"/>
          </a:p>
          <a:p>
            <a:pPr lvl="1" algn="just">
              <a:lnSpc>
                <a:spcPct val="90000"/>
              </a:lnSpc>
              <a:buFont typeface="Wingdings" pitchFamily="2" charset="2"/>
              <a:buChar char="v"/>
            </a:pPr>
            <a:r>
              <a:rPr lang="en-US" sz="2000" dirty="0" err="1" smtClean="0"/>
              <a:t>Pihak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mempunyai</a:t>
            </a:r>
            <a:r>
              <a:rPr lang="en-US" sz="2000" dirty="0" smtClean="0"/>
              <a:t> </a:t>
            </a:r>
            <a:r>
              <a:rPr lang="en-US" sz="2000" dirty="0" err="1" smtClean="0"/>
              <a:t>kepentingan</a:t>
            </a:r>
            <a:r>
              <a:rPr lang="en-US" sz="2000" dirty="0" smtClean="0"/>
              <a:t> </a:t>
            </a:r>
            <a:r>
              <a:rPr lang="en-US" sz="2000" dirty="0" err="1" smtClean="0"/>
              <a:t>terhadap</a:t>
            </a:r>
            <a:r>
              <a:rPr lang="en-US" sz="2000" dirty="0" smtClean="0"/>
              <a:t> </a:t>
            </a:r>
            <a:r>
              <a:rPr lang="en-US" sz="2000" dirty="0" err="1" smtClean="0"/>
              <a:t>temuan</a:t>
            </a:r>
            <a:r>
              <a:rPr lang="en-US" sz="2000" dirty="0" smtClean="0"/>
              <a:t> </a:t>
            </a:r>
            <a:r>
              <a:rPr lang="en-US" sz="2000" dirty="0" err="1" smtClean="0"/>
              <a:t>studi</a:t>
            </a:r>
            <a:r>
              <a:rPr lang="en-US" sz="2000" dirty="0" smtClean="0"/>
              <a:t> </a:t>
            </a:r>
            <a:r>
              <a:rPr lang="en-US" sz="2000" dirty="0" err="1" smtClean="0"/>
              <a:t>kelayakan</a:t>
            </a:r>
            <a:r>
              <a:rPr lang="en-US" sz="2000" dirty="0" smtClean="0"/>
              <a:t> </a:t>
            </a:r>
            <a:r>
              <a:rPr lang="en-US" sz="2000" dirty="0" err="1" smtClean="0"/>
              <a:t>usaha</a:t>
            </a:r>
            <a:r>
              <a:rPr lang="en-US" sz="2000" dirty="0" smtClean="0"/>
              <a:t>/</a:t>
            </a:r>
            <a:r>
              <a:rPr lang="en-US" sz="2000" dirty="0" err="1" smtClean="0"/>
              <a:t>proyek</a:t>
            </a:r>
            <a:r>
              <a:rPr lang="en-US" sz="2000" dirty="0" smtClean="0"/>
              <a:t>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:</a:t>
            </a:r>
          </a:p>
          <a:p>
            <a:pPr lvl="1" algn="just">
              <a:lnSpc>
                <a:spcPct val="90000"/>
              </a:lnSpc>
              <a:buNone/>
            </a:pPr>
            <a:r>
              <a:rPr lang="en-US" sz="2000" dirty="0" smtClean="0"/>
              <a:t>	- Investor yang </a:t>
            </a:r>
            <a:r>
              <a:rPr lang="en-US" sz="2000" dirty="0" err="1" smtClean="0"/>
              <a:t>akan</a:t>
            </a:r>
            <a:r>
              <a:rPr lang="en-US" sz="2000" dirty="0" smtClean="0"/>
              <a:t> </a:t>
            </a:r>
            <a:r>
              <a:rPr lang="en-US" sz="2000" dirty="0" err="1" smtClean="0"/>
              <a:t>mendirikan</a:t>
            </a:r>
            <a:r>
              <a:rPr lang="en-US" sz="2000" dirty="0" smtClean="0"/>
              <a:t> </a:t>
            </a:r>
            <a:r>
              <a:rPr lang="en-US" sz="2000" dirty="0" err="1" smtClean="0"/>
              <a:t>proyek</a:t>
            </a:r>
            <a:endParaRPr lang="en-US" sz="2000" dirty="0" smtClean="0"/>
          </a:p>
          <a:p>
            <a:pPr lvl="1" algn="just">
              <a:lnSpc>
                <a:spcPct val="90000"/>
              </a:lnSpc>
              <a:buNone/>
              <a:tabLst>
                <a:tab pos="914400" algn="l"/>
              </a:tabLst>
            </a:pPr>
            <a:r>
              <a:rPr lang="en-US" sz="2000" dirty="0" smtClean="0"/>
              <a:t>	- Perusahaan </a:t>
            </a:r>
            <a:r>
              <a:rPr lang="id-ID" sz="2000" dirty="0" smtClean="0"/>
              <a:t>penyedia </a:t>
            </a:r>
            <a:r>
              <a:rPr lang="en-US" sz="2000" dirty="0" smtClean="0"/>
              <a:t>modal yang </a:t>
            </a:r>
            <a:r>
              <a:rPr lang="en-US" sz="2000" dirty="0" err="1" smtClean="0"/>
              <a:t>tertarik</a:t>
            </a:r>
            <a:r>
              <a:rPr lang="en-US" sz="2000" dirty="0" smtClean="0"/>
              <a:t> </a:t>
            </a:r>
            <a:r>
              <a:rPr lang="en-US" sz="2000" dirty="0" err="1" smtClean="0"/>
              <a:t>menanamkan</a:t>
            </a:r>
            <a:r>
              <a:rPr lang="en-US" sz="2000" dirty="0" smtClean="0"/>
              <a:t> modal di </a:t>
            </a:r>
            <a:r>
              <a:rPr lang="en-US" sz="2000" dirty="0" err="1" smtClean="0"/>
              <a:t>usaha</a:t>
            </a:r>
            <a:r>
              <a:rPr lang="en-US" sz="2000" dirty="0" smtClean="0"/>
              <a:t>/</a:t>
            </a:r>
            <a:r>
              <a:rPr lang="en-US" sz="2000" dirty="0" err="1" smtClean="0"/>
              <a:t>proyek</a:t>
            </a:r>
            <a:r>
              <a:rPr lang="en-US" sz="2000" dirty="0" smtClean="0"/>
              <a:t> </a:t>
            </a:r>
          </a:p>
          <a:p>
            <a:pPr lvl="1" algn="just">
              <a:lnSpc>
                <a:spcPct val="90000"/>
              </a:lnSpc>
              <a:buNone/>
            </a:pPr>
            <a:r>
              <a:rPr lang="en-US" sz="2000" dirty="0" smtClean="0"/>
              <a:t>	- </a:t>
            </a:r>
            <a:r>
              <a:rPr lang="en-US" sz="2000" dirty="0" err="1" smtClean="0"/>
              <a:t>Calon</a:t>
            </a:r>
            <a:r>
              <a:rPr lang="en-US" sz="2000" dirty="0" smtClean="0"/>
              <a:t> </a:t>
            </a:r>
            <a:r>
              <a:rPr lang="en-US" sz="2000" dirty="0" err="1" smtClean="0"/>
              <a:t>penyedia</a:t>
            </a:r>
            <a:r>
              <a:rPr lang="en-US" sz="2000" dirty="0" smtClean="0"/>
              <a:t> </a:t>
            </a:r>
            <a:r>
              <a:rPr lang="en-US" sz="2000" dirty="0" err="1" smtClean="0"/>
              <a:t>dana</a:t>
            </a:r>
            <a:r>
              <a:rPr lang="en-US" sz="2000" dirty="0" smtClean="0"/>
              <a:t> </a:t>
            </a:r>
            <a:r>
              <a:rPr lang="en-US" sz="2000" dirty="0" err="1" smtClean="0"/>
              <a:t>pinjaman</a:t>
            </a:r>
            <a:r>
              <a:rPr lang="en-US" sz="2000" dirty="0" smtClean="0"/>
              <a:t>, </a:t>
            </a:r>
            <a:r>
              <a:rPr lang="en-US" sz="2000" dirty="0" err="1" smtClean="0"/>
              <a:t>misalnya</a:t>
            </a:r>
            <a:r>
              <a:rPr lang="en-US" sz="2000" dirty="0" smtClean="0"/>
              <a:t> bank </a:t>
            </a:r>
            <a:r>
              <a:rPr lang="en-US" sz="2000" dirty="0" err="1" smtClean="0"/>
              <a:t>kreditur</a:t>
            </a:r>
            <a:r>
              <a:rPr lang="en-US" sz="2000" dirty="0" smtClean="0"/>
              <a:t>, 	</a:t>
            </a:r>
            <a:r>
              <a:rPr lang="en-US" sz="2000" dirty="0" err="1" smtClean="0"/>
              <a:t>lembaga</a:t>
            </a:r>
            <a:r>
              <a:rPr lang="en-US" sz="2000" dirty="0" smtClean="0"/>
              <a:t> </a:t>
            </a:r>
            <a:r>
              <a:rPr lang="en-US" sz="2000" dirty="0" err="1" smtClean="0"/>
              <a:t>kredit</a:t>
            </a:r>
            <a:r>
              <a:rPr lang="en-US" sz="2000" dirty="0" smtClean="0"/>
              <a:t> </a:t>
            </a:r>
            <a:r>
              <a:rPr lang="en-US" sz="2000" dirty="0" err="1" smtClean="0"/>
              <a:t>ekspor</a:t>
            </a:r>
            <a:r>
              <a:rPr lang="en-US" sz="2000" dirty="0" smtClean="0"/>
              <a:t> </a:t>
            </a:r>
            <a:r>
              <a:rPr lang="en-US" sz="2000" dirty="0" err="1" smtClean="0"/>
              <a:t>barang</a:t>
            </a:r>
            <a:r>
              <a:rPr lang="en-US" sz="2000" dirty="0" smtClean="0"/>
              <a:t> modal, </a:t>
            </a:r>
            <a:r>
              <a:rPr lang="en-US" sz="2000" dirty="0" err="1" smtClean="0"/>
              <a:t>perusahaan</a:t>
            </a:r>
            <a:r>
              <a:rPr lang="en-US" sz="2000" dirty="0" smtClean="0"/>
              <a:t> 	leasing </a:t>
            </a:r>
            <a:r>
              <a:rPr lang="en-US" sz="2000" dirty="0" err="1" smtClean="0"/>
              <a:t>barang</a:t>
            </a:r>
            <a:r>
              <a:rPr lang="en-US" sz="2000" dirty="0" smtClean="0"/>
              <a:t> modal</a:t>
            </a:r>
          </a:p>
          <a:p>
            <a:pPr lvl="1" algn="just">
              <a:lnSpc>
                <a:spcPct val="90000"/>
              </a:lnSpc>
              <a:buNone/>
            </a:pPr>
            <a:r>
              <a:rPr lang="en-US" sz="2000" dirty="0" smtClean="0"/>
              <a:t>	- </a:t>
            </a:r>
            <a:r>
              <a:rPr lang="en-US" sz="2000" dirty="0" err="1" smtClean="0"/>
              <a:t>Calon</a:t>
            </a:r>
            <a:r>
              <a:rPr lang="en-US" sz="2000" dirty="0" smtClean="0"/>
              <a:t> donor </a:t>
            </a:r>
            <a:r>
              <a:rPr lang="en-US" sz="2000" dirty="0" err="1" smtClean="0"/>
              <a:t>dana</a:t>
            </a:r>
            <a:endParaRPr lang="en-US" sz="2000" dirty="0" smtClean="0"/>
          </a:p>
          <a:p>
            <a:pPr lvl="1" algn="just">
              <a:lnSpc>
                <a:spcPct val="90000"/>
              </a:lnSpc>
              <a:buNone/>
            </a:pPr>
            <a:r>
              <a:rPr lang="en-US" sz="2000" dirty="0" smtClean="0"/>
              <a:t>	- </a:t>
            </a:r>
            <a:r>
              <a:rPr lang="en-US" sz="2000" dirty="0" err="1" smtClean="0"/>
              <a:t>Badan</a:t>
            </a:r>
            <a:r>
              <a:rPr lang="en-US" sz="2000" dirty="0" smtClean="0"/>
              <a:t> </a:t>
            </a:r>
            <a:r>
              <a:rPr lang="en-US" sz="2000" dirty="0" err="1" smtClean="0"/>
              <a:t>pemberi</a:t>
            </a:r>
            <a:r>
              <a:rPr lang="en-US" sz="2000" dirty="0" smtClean="0"/>
              <a:t> </a:t>
            </a:r>
            <a:r>
              <a:rPr lang="en-US" sz="2000" dirty="0" err="1" smtClean="0"/>
              <a:t>izin</a:t>
            </a:r>
            <a:r>
              <a:rPr lang="en-US" sz="2000" dirty="0" smtClean="0"/>
              <a:t> </a:t>
            </a:r>
            <a:r>
              <a:rPr lang="en-US" sz="2000" dirty="0" err="1" smtClean="0"/>
              <a:t>investasi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fasilitas</a:t>
            </a:r>
            <a:r>
              <a:rPr lang="en-US" sz="2000" dirty="0" smtClean="0"/>
              <a:t> </a:t>
            </a:r>
            <a:r>
              <a:rPr lang="en-US" sz="2000" dirty="0" err="1" smtClean="0"/>
              <a:t>produksi</a:t>
            </a:r>
            <a:r>
              <a:rPr lang="en-US" sz="2000" dirty="0" smtClean="0"/>
              <a:t> non 	</a:t>
            </a:r>
            <a:r>
              <a:rPr lang="en-US" sz="2000" dirty="0" err="1" smtClean="0"/>
              <a:t>keuangan</a:t>
            </a:r>
            <a:r>
              <a:rPr lang="en-US" sz="2000" dirty="0" smtClean="0"/>
              <a:t>, </a:t>
            </a:r>
            <a:r>
              <a:rPr lang="en-US" sz="2000" dirty="0" err="1" smtClean="0"/>
              <a:t>seperti</a:t>
            </a:r>
            <a:r>
              <a:rPr lang="en-US" sz="2000" dirty="0" smtClean="0"/>
              <a:t> </a:t>
            </a:r>
            <a:r>
              <a:rPr lang="en-US" sz="2000" dirty="0" err="1" smtClean="0"/>
              <a:t>proteksi</a:t>
            </a:r>
            <a:r>
              <a:rPr lang="en-US" sz="2000" dirty="0" smtClean="0"/>
              <a:t> </a:t>
            </a:r>
            <a:r>
              <a:rPr lang="en-US" sz="2000" dirty="0" err="1" smtClean="0"/>
              <a:t>impor,dsb</a:t>
            </a:r>
            <a:endParaRPr lang="en-US" sz="20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800" b="1" i="1" dirty="0" err="1" smtClean="0">
                <a:solidFill>
                  <a:schemeClr val="tx1"/>
                </a:solidFill>
              </a:rPr>
              <a:t>Tahap</a:t>
            </a:r>
            <a:r>
              <a:rPr lang="en-US" sz="2800" b="1" i="1" dirty="0" smtClean="0">
                <a:solidFill>
                  <a:schemeClr val="tx1"/>
                </a:solidFill>
              </a:rPr>
              <a:t> Pembangunan Usaha/ </a:t>
            </a:r>
            <a:r>
              <a:rPr lang="en-US" sz="2800" b="1" i="1" dirty="0" err="1" smtClean="0">
                <a:solidFill>
                  <a:schemeClr val="tx1"/>
                </a:solidFill>
              </a:rPr>
              <a:t>Proyek</a:t>
            </a:r>
            <a:r>
              <a:rPr lang="en-US" sz="2800" dirty="0" smtClean="0">
                <a:solidFill>
                  <a:schemeClr val="tx1"/>
                </a:solidFill>
              </a:rPr>
              <a:t> </a:t>
            </a:r>
          </a:p>
          <a:p>
            <a:pPr>
              <a:lnSpc>
                <a:spcPct val="90000"/>
              </a:lnSpc>
              <a:buNone/>
              <a:defRPr/>
            </a:pPr>
            <a:endParaRPr lang="en-US" sz="2800" dirty="0" smtClean="0"/>
          </a:p>
          <a:p>
            <a:pPr lvl="1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sz="2600" dirty="0" err="1" smtClean="0"/>
              <a:t>Tahapan</a:t>
            </a:r>
            <a:r>
              <a:rPr lang="en-US" sz="2600" dirty="0" smtClean="0"/>
              <a:t> </a:t>
            </a:r>
            <a:r>
              <a:rPr lang="en-US" sz="2600" dirty="0" err="1" smtClean="0"/>
              <a:t>ini</a:t>
            </a:r>
            <a:r>
              <a:rPr lang="en-US" sz="2600" dirty="0" smtClean="0"/>
              <a:t> </a:t>
            </a:r>
            <a:r>
              <a:rPr lang="en-US" sz="2600" dirty="0" err="1" smtClean="0"/>
              <a:t>meliputi</a:t>
            </a:r>
            <a:r>
              <a:rPr lang="en-US" sz="2600" dirty="0" smtClean="0"/>
              <a:t> :</a:t>
            </a:r>
          </a:p>
          <a:p>
            <a:pPr marL="857250" lvl="2" indent="0" algn="just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i="1" dirty="0" smtClean="0"/>
              <a:t> </a:t>
            </a:r>
            <a:r>
              <a:rPr lang="en-US" sz="2200" i="1" dirty="0" err="1" smtClean="0"/>
              <a:t>Perencanaan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pembangunan</a:t>
            </a:r>
            <a:r>
              <a:rPr lang="en-US" sz="2200" i="1" dirty="0" smtClean="0"/>
              <a:t> </a:t>
            </a:r>
            <a:r>
              <a:rPr lang="en-US" sz="2200" i="1" dirty="0" err="1" smtClean="0"/>
              <a:t>proyek</a:t>
            </a:r>
            <a:endParaRPr lang="en-US" sz="2200" i="1" dirty="0" smtClean="0"/>
          </a:p>
          <a:p>
            <a:pPr marL="1203325" lvl="3" indent="-166688" algn="just">
              <a:lnSpc>
                <a:spcPct val="90000"/>
              </a:lnSpc>
              <a:buFontTx/>
              <a:buChar char="o"/>
              <a:defRPr/>
            </a:pPr>
            <a:r>
              <a:rPr lang="en-US" sz="2200" dirty="0" err="1" smtClean="0"/>
              <a:t>Pada</a:t>
            </a:r>
            <a:r>
              <a:rPr lang="en-US" sz="2200" dirty="0" smtClean="0"/>
              <a:t> </a:t>
            </a:r>
            <a:r>
              <a:rPr lang="en-US" sz="2200" dirty="0" err="1" smtClean="0"/>
              <a:t>tahap</a:t>
            </a:r>
            <a:r>
              <a:rPr lang="en-US" sz="2200" dirty="0" smtClean="0"/>
              <a:t> </a:t>
            </a:r>
            <a:r>
              <a:rPr lang="en-US" sz="2200" dirty="0" err="1" smtClean="0"/>
              <a:t>ini</a:t>
            </a:r>
            <a:r>
              <a:rPr lang="en-US" sz="2200" dirty="0" smtClean="0"/>
              <a:t>, </a:t>
            </a:r>
            <a:r>
              <a:rPr lang="en-US" sz="2200" dirty="0" err="1" smtClean="0"/>
              <a:t>kontraktor</a:t>
            </a:r>
            <a:r>
              <a:rPr lang="en-US" sz="2200" dirty="0" smtClean="0"/>
              <a:t> </a:t>
            </a:r>
            <a:r>
              <a:rPr lang="en-US" sz="2200" dirty="0" err="1" smtClean="0"/>
              <a:t>menyusun</a:t>
            </a:r>
            <a:r>
              <a:rPr lang="en-US" sz="2200" dirty="0" smtClean="0"/>
              <a:t> </a:t>
            </a:r>
            <a:r>
              <a:rPr lang="en-US" sz="2200" dirty="0" err="1" smtClean="0"/>
              <a:t>rencana</a:t>
            </a:r>
            <a:r>
              <a:rPr lang="en-US" sz="2200" dirty="0" smtClean="0"/>
              <a:t> </a:t>
            </a:r>
            <a:r>
              <a:rPr lang="en-US" sz="2200" dirty="0" err="1" smtClean="0"/>
              <a:t>pembangunan</a:t>
            </a:r>
            <a:r>
              <a:rPr lang="en-US" sz="2200" dirty="0" smtClean="0"/>
              <a:t> </a:t>
            </a:r>
            <a:r>
              <a:rPr lang="en-US" sz="2200" dirty="0" err="1" smtClean="0"/>
              <a:t>proyek</a:t>
            </a:r>
            <a:r>
              <a:rPr lang="en-US" sz="2200" dirty="0" smtClean="0"/>
              <a:t> agar </a:t>
            </a:r>
            <a:r>
              <a:rPr lang="en-US" sz="2200" dirty="0" err="1" smtClean="0"/>
              <a:t>proyek</a:t>
            </a:r>
            <a:r>
              <a:rPr lang="en-US" sz="2200" dirty="0" smtClean="0"/>
              <a:t> </a:t>
            </a:r>
            <a:r>
              <a:rPr lang="en-US" sz="2200" dirty="0" err="1" smtClean="0"/>
              <a:t>dapat</a:t>
            </a:r>
            <a:r>
              <a:rPr lang="en-US" sz="2200" dirty="0" smtClean="0"/>
              <a:t> </a:t>
            </a:r>
            <a:r>
              <a:rPr lang="en-US" sz="2200" dirty="0" err="1" smtClean="0"/>
              <a:t>selesai</a:t>
            </a:r>
            <a:r>
              <a:rPr lang="en-US" sz="2200" dirty="0" smtClean="0"/>
              <a:t> </a:t>
            </a:r>
            <a:r>
              <a:rPr lang="en-US" sz="2200" dirty="0" err="1" smtClean="0"/>
              <a:t>tepat</a:t>
            </a:r>
            <a:r>
              <a:rPr lang="en-US" sz="2200" dirty="0" smtClean="0"/>
              <a:t> </a:t>
            </a:r>
            <a:r>
              <a:rPr lang="en-US" sz="2200" dirty="0" err="1" smtClean="0"/>
              <a:t>pada</a:t>
            </a:r>
            <a:r>
              <a:rPr lang="en-US" sz="2200" dirty="0" smtClean="0"/>
              <a:t> </a:t>
            </a:r>
            <a:r>
              <a:rPr lang="en-US" sz="2200" dirty="0" err="1" smtClean="0"/>
              <a:t>waktu</a:t>
            </a:r>
            <a:r>
              <a:rPr lang="en-US" sz="2200" dirty="0" smtClean="0"/>
              <a:t> yang </a:t>
            </a:r>
            <a:r>
              <a:rPr lang="en-US" sz="2200" dirty="0" err="1" smtClean="0"/>
              <a:t>ditentukan</a:t>
            </a:r>
            <a:r>
              <a:rPr lang="en-US" sz="2200" dirty="0" smtClean="0"/>
              <a:t>. </a:t>
            </a:r>
          </a:p>
          <a:p>
            <a:pPr marL="1203325" lvl="3" indent="-166688" algn="just">
              <a:lnSpc>
                <a:spcPct val="90000"/>
              </a:lnSpc>
              <a:buFontTx/>
              <a:buChar char="o"/>
              <a:defRPr/>
            </a:pPr>
            <a:r>
              <a:rPr lang="en-US" sz="2200" dirty="0" err="1" smtClean="0"/>
              <a:t>Keterlambatan</a:t>
            </a:r>
            <a:r>
              <a:rPr lang="en-US" sz="2200" dirty="0" smtClean="0"/>
              <a:t> </a:t>
            </a:r>
            <a:r>
              <a:rPr lang="en-US" sz="2200" dirty="0" err="1" smtClean="0"/>
              <a:t>penyelesaian</a:t>
            </a:r>
            <a:r>
              <a:rPr lang="en-US" sz="2200" dirty="0" smtClean="0"/>
              <a:t> </a:t>
            </a:r>
            <a:r>
              <a:rPr lang="en-US" sz="2200" dirty="0" err="1" smtClean="0"/>
              <a:t>proyek</a:t>
            </a:r>
            <a:r>
              <a:rPr lang="en-US" sz="2200" dirty="0" smtClean="0"/>
              <a:t> </a:t>
            </a:r>
            <a:r>
              <a:rPr lang="en-US" sz="2200" dirty="0" err="1" smtClean="0"/>
              <a:t>akan</a:t>
            </a:r>
            <a:r>
              <a:rPr lang="en-US" sz="2200" dirty="0" smtClean="0"/>
              <a:t> </a:t>
            </a:r>
            <a:r>
              <a:rPr lang="en-US" sz="2200" dirty="0" err="1" smtClean="0"/>
              <a:t>menimbulkan</a:t>
            </a:r>
            <a:r>
              <a:rPr lang="en-US" sz="2200" dirty="0" smtClean="0"/>
              <a:t> </a:t>
            </a:r>
            <a:r>
              <a:rPr lang="en-US" sz="2200" dirty="0" err="1" smtClean="0"/>
              <a:t>kerugian</a:t>
            </a:r>
            <a:r>
              <a:rPr lang="en-US" sz="2200" dirty="0" smtClean="0"/>
              <a:t> </a:t>
            </a:r>
            <a:r>
              <a:rPr lang="en-US" sz="2200" dirty="0" err="1" smtClean="0"/>
              <a:t>bagi</a:t>
            </a:r>
            <a:r>
              <a:rPr lang="en-US" sz="2200" dirty="0" smtClean="0"/>
              <a:t> investor, </a:t>
            </a:r>
            <a:r>
              <a:rPr lang="en-US" sz="2200" dirty="0" err="1" smtClean="0"/>
              <a:t>memperlambat</a:t>
            </a:r>
            <a:r>
              <a:rPr lang="en-US" sz="2200" dirty="0" smtClean="0"/>
              <a:t> </a:t>
            </a:r>
            <a:r>
              <a:rPr lang="en-US" sz="2200" dirty="0" err="1" smtClean="0"/>
              <a:t>dimulainya</a:t>
            </a:r>
            <a:r>
              <a:rPr lang="en-US" sz="2200" dirty="0" smtClean="0"/>
              <a:t> </a:t>
            </a:r>
            <a:r>
              <a:rPr lang="en-US" sz="2200" dirty="0" err="1" smtClean="0"/>
              <a:t>produksi</a:t>
            </a:r>
            <a:r>
              <a:rPr lang="en-US" sz="2200" dirty="0" smtClean="0"/>
              <a:t> </a:t>
            </a:r>
            <a:r>
              <a:rPr lang="en-US" sz="2200" dirty="0" err="1" smtClean="0"/>
              <a:t>komersial</a:t>
            </a:r>
            <a:r>
              <a:rPr lang="en-US" sz="2200" dirty="0" smtClean="0"/>
              <a:t> yang </a:t>
            </a:r>
            <a:r>
              <a:rPr lang="en-US" sz="2200" dirty="0" err="1" smtClean="0"/>
              <a:t>akan</a:t>
            </a:r>
            <a:r>
              <a:rPr lang="en-US" sz="2200" dirty="0" smtClean="0"/>
              <a:t> </a:t>
            </a:r>
            <a:r>
              <a:rPr lang="en-US" sz="2200" dirty="0" err="1" smtClean="0"/>
              <a:t>berakibat</a:t>
            </a:r>
            <a:r>
              <a:rPr lang="en-US" sz="2200" dirty="0" smtClean="0"/>
              <a:t> </a:t>
            </a:r>
            <a:r>
              <a:rPr lang="en-US" sz="2200" dirty="0" err="1" smtClean="0"/>
              <a:t>terlambatnya</a:t>
            </a:r>
            <a:r>
              <a:rPr lang="en-US" sz="2200" dirty="0" smtClean="0"/>
              <a:t> </a:t>
            </a:r>
            <a:r>
              <a:rPr lang="en-US" sz="2200" dirty="0" err="1" smtClean="0"/>
              <a:t>pendapatan</a:t>
            </a:r>
            <a:r>
              <a:rPr lang="en-US" sz="2200" dirty="0" smtClean="0"/>
              <a:t> </a:t>
            </a:r>
            <a:r>
              <a:rPr lang="en-US" sz="2200" dirty="0" err="1" smtClean="0"/>
              <a:t>dari</a:t>
            </a:r>
            <a:r>
              <a:rPr lang="en-US" sz="2200" dirty="0" smtClean="0"/>
              <a:t> </a:t>
            </a:r>
            <a:r>
              <a:rPr lang="en-US" sz="2200" dirty="0" err="1" smtClean="0"/>
              <a:t>hasil</a:t>
            </a:r>
            <a:r>
              <a:rPr lang="en-US" sz="2200" dirty="0" smtClean="0"/>
              <a:t> </a:t>
            </a:r>
            <a:r>
              <a:rPr lang="en-US" sz="2200" dirty="0" err="1" smtClean="0"/>
              <a:t>penjualan</a:t>
            </a:r>
            <a:r>
              <a:rPr lang="en-US" sz="2200" dirty="0" smtClean="0"/>
              <a:t> </a:t>
            </a:r>
            <a:r>
              <a:rPr lang="en-US" sz="2200" dirty="0" err="1" smtClean="0"/>
              <a:t>produk</a:t>
            </a:r>
            <a:r>
              <a:rPr lang="en-US" sz="2200" dirty="0" smtClean="0"/>
              <a:t>.</a:t>
            </a:r>
          </a:p>
          <a:p>
            <a:pPr marL="1203325" lvl="3" indent="-166688" algn="just">
              <a:lnSpc>
                <a:spcPct val="90000"/>
              </a:lnSpc>
              <a:buFontTx/>
              <a:buChar char="o"/>
              <a:defRPr/>
            </a:pPr>
            <a:r>
              <a:rPr lang="en-US" sz="2200" dirty="0" err="1" smtClean="0"/>
              <a:t>Keterlambatan</a:t>
            </a:r>
            <a:r>
              <a:rPr lang="en-US" sz="2200" dirty="0" smtClean="0"/>
              <a:t> </a:t>
            </a:r>
            <a:r>
              <a:rPr lang="en-US" sz="2200" dirty="0" err="1" smtClean="0"/>
              <a:t>pembangunan</a:t>
            </a:r>
            <a:r>
              <a:rPr lang="en-US" sz="2200" dirty="0" smtClean="0"/>
              <a:t> </a:t>
            </a:r>
            <a:r>
              <a:rPr lang="en-US" sz="2200" dirty="0" err="1" smtClean="0"/>
              <a:t>proyek</a:t>
            </a:r>
            <a:r>
              <a:rPr lang="en-US" sz="2200" dirty="0" smtClean="0"/>
              <a:t> </a:t>
            </a:r>
            <a:r>
              <a:rPr lang="en-US" sz="2200" dirty="0" err="1" smtClean="0"/>
              <a:t>membuka</a:t>
            </a:r>
            <a:r>
              <a:rPr lang="en-US" sz="2200" dirty="0" smtClean="0"/>
              <a:t> </a:t>
            </a:r>
            <a:r>
              <a:rPr lang="en-US" sz="2200" dirty="0" err="1" smtClean="0"/>
              <a:t>peluang</a:t>
            </a:r>
            <a:r>
              <a:rPr lang="en-US" sz="2200" dirty="0" smtClean="0"/>
              <a:t> </a:t>
            </a:r>
            <a:r>
              <a:rPr lang="en-US" sz="2200" dirty="0" err="1" smtClean="0"/>
              <a:t>bagi</a:t>
            </a:r>
            <a:r>
              <a:rPr lang="en-US" sz="2200" dirty="0" smtClean="0"/>
              <a:t> </a:t>
            </a:r>
            <a:r>
              <a:rPr lang="en-US" sz="2200" dirty="0" err="1" smtClean="0"/>
              <a:t>perusahaan</a:t>
            </a:r>
            <a:r>
              <a:rPr lang="en-US" sz="2200" dirty="0" smtClean="0"/>
              <a:t> </a:t>
            </a:r>
            <a:r>
              <a:rPr lang="en-US" sz="2200" dirty="0" err="1" smtClean="0"/>
              <a:t>pesaing</a:t>
            </a:r>
            <a:r>
              <a:rPr lang="en-US" sz="2200" dirty="0" smtClean="0"/>
              <a:t> </a:t>
            </a:r>
            <a:r>
              <a:rPr lang="en-US" sz="2200" dirty="0" err="1" smtClean="0"/>
              <a:t>untuk</a:t>
            </a:r>
            <a:r>
              <a:rPr lang="en-US" sz="2200" dirty="0" smtClean="0"/>
              <a:t> </a:t>
            </a:r>
            <a:r>
              <a:rPr lang="en-US" sz="2200" dirty="0" err="1" smtClean="0"/>
              <a:t>mendahului</a:t>
            </a:r>
            <a:r>
              <a:rPr lang="en-US" sz="2200" dirty="0" smtClean="0"/>
              <a:t> </a:t>
            </a:r>
            <a:r>
              <a:rPr lang="en-US" sz="2200" dirty="0" err="1" smtClean="0"/>
              <a:t>masuk</a:t>
            </a:r>
            <a:r>
              <a:rPr lang="en-US" sz="2200" dirty="0" smtClean="0"/>
              <a:t> </a:t>
            </a:r>
            <a:r>
              <a:rPr lang="en-US" sz="2200" dirty="0" err="1" smtClean="0"/>
              <a:t>pasar</a:t>
            </a:r>
            <a:r>
              <a:rPr lang="en-US" sz="2200" dirty="0" smtClean="0"/>
              <a:t>.</a:t>
            </a:r>
          </a:p>
          <a:p>
            <a:pPr marL="1203325" lvl="3" indent="-166688" algn="just">
              <a:lnSpc>
                <a:spcPct val="90000"/>
              </a:lnSpc>
              <a:buFontTx/>
              <a:buChar char="o"/>
              <a:defRPr/>
            </a:pPr>
            <a:r>
              <a:rPr lang="en-US" sz="2200" dirty="0" err="1" smtClean="0"/>
              <a:t>Terdapat</a:t>
            </a:r>
            <a:r>
              <a:rPr lang="en-US" sz="2200" dirty="0" smtClean="0"/>
              <a:t> </a:t>
            </a:r>
            <a:r>
              <a:rPr lang="en-US" sz="2200" dirty="0" err="1" smtClean="0"/>
              <a:t>dua</a:t>
            </a:r>
            <a:r>
              <a:rPr lang="en-US" sz="2200" dirty="0" smtClean="0"/>
              <a:t> </a:t>
            </a:r>
            <a:r>
              <a:rPr lang="en-US" sz="2200" dirty="0" err="1" smtClean="0"/>
              <a:t>metode</a:t>
            </a:r>
            <a:r>
              <a:rPr lang="en-US" sz="2200" dirty="0" smtClean="0"/>
              <a:t> </a:t>
            </a:r>
            <a:r>
              <a:rPr lang="en-US" sz="2200" dirty="0" err="1" smtClean="0"/>
              <a:t>perencanaan</a:t>
            </a:r>
            <a:r>
              <a:rPr lang="en-US" sz="2200" dirty="0" smtClean="0"/>
              <a:t> </a:t>
            </a:r>
            <a:r>
              <a:rPr lang="en-US" sz="2200" dirty="0" err="1" smtClean="0"/>
              <a:t>jadwal</a:t>
            </a:r>
            <a:r>
              <a:rPr lang="en-US" sz="2200" dirty="0" smtClean="0"/>
              <a:t> </a:t>
            </a:r>
            <a:r>
              <a:rPr lang="en-US" sz="2200" dirty="0" err="1" smtClean="0"/>
              <a:t>pembangunan</a:t>
            </a:r>
            <a:r>
              <a:rPr lang="en-US" sz="2200" dirty="0" smtClean="0"/>
              <a:t> </a:t>
            </a:r>
            <a:r>
              <a:rPr lang="en-US" sz="2200" dirty="0" err="1" smtClean="0"/>
              <a:t>proyek</a:t>
            </a:r>
            <a:r>
              <a:rPr lang="en-US" sz="2200" dirty="0" smtClean="0"/>
              <a:t> </a:t>
            </a:r>
            <a:r>
              <a:rPr lang="en-US" sz="2200" dirty="0" err="1" smtClean="0"/>
              <a:t>yaitu</a:t>
            </a:r>
            <a:r>
              <a:rPr lang="en-US" sz="2200" dirty="0" smtClean="0"/>
              <a:t> Critical Path Method (CPM) </a:t>
            </a:r>
            <a:r>
              <a:rPr lang="en-US" sz="2200" dirty="0" err="1" smtClean="0"/>
              <a:t>dan</a:t>
            </a:r>
            <a:r>
              <a:rPr lang="en-US" sz="2200" dirty="0" smtClean="0"/>
              <a:t> The Project Evaluation and Review Technique (PERTH)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4114800"/>
          </a:xfrm>
        </p:spPr>
        <p:txBody>
          <a:bodyPr>
            <a:normAutofit/>
          </a:bodyPr>
          <a:lstStyle/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sz="2400" dirty="0" err="1" smtClean="0"/>
              <a:t>Tahapan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meliputi</a:t>
            </a:r>
            <a:r>
              <a:rPr lang="en-US" sz="2400" dirty="0" smtClean="0"/>
              <a:t> :</a:t>
            </a:r>
          </a:p>
          <a:p>
            <a:pPr marL="365760" lvl="1" indent="-256032">
              <a:spcBef>
                <a:spcPts val="400"/>
              </a:spcBef>
              <a:buSzPct val="68000"/>
              <a:buNone/>
            </a:pPr>
            <a:endParaRPr lang="en-US" sz="2400" dirty="0" smtClean="0"/>
          </a:p>
          <a:p>
            <a:pPr marL="857250" lvl="2" indent="0" algn="just">
              <a:lnSpc>
                <a:spcPct val="90000"/>
              </a:lnSpc>
              <a:buFont typeface="Wingdings" pitchFamily="2" charset="2"/>
              <a:buChar char="Ø"/>
              <a:defRPr/>
            </a:pPr>
            <a:r>
              <a:rPr lang="en-US" sz="2000" i="1" dirty="0" smtClean="0"/>
              <a:t>Design Engineering</a:t>
            </a:r>
          </a:p>
          <a:p>
            <a:pPr marL="857250" lvl="2" indent="0" algn="just">
              <a:lnSpc>
                <a:spcPct val="90000"/>
              </a:lnSpc>
              <a:buNone/>
              <a:defRPr/>
            </a:pPr>
            <a:r>
              <a:rPr lang="en-US" sz="2000" i="1" dirty="0" smtClean="0"/>
              <a:t>	  </a:t>
            </a:r>
            <a:r>
              <a:rPr lang="en-US" sz="2000" dirty="0" smtClean="0"/>
              <a:t>Yang </a:t>
            </a:r>
            <a:r>
              <a:rPr lang="en-US" sz="2000" dirty="0" err="1" smtClean="0"/>
              <a:t>termasuk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kegiatan</a:t>
            </a:r>
            <a:r>
              <a:rPr lang="en-US" sz="2000" dirty="0" smtClean="0"/>
              <a:t> </a:t>
            </a:r>
            <a:r>
              <a:rPr lang="en-US" sz="2000" dirty="0" err="1" smtClean="0"/>
              <a:t>penyusunan</a:t>
            </a:r>
            <a:r>
              <a:rPr lang="en-US" sz="2000" dirty="0" smtClean="0"/>
              <a:t> </a:t>
            </a:r>
            <a:r>
              <a:rPr lang="en-US" sz="2000" i="1" dirty="0" smtClean="0"/>
              <a:t>design  	   engineering </a:t>
            </a:r>
            <a:r>
              <a:rPr lang="en-US" sz="2000" dirty="0" err="1" smtClean="0"/>
              <a:t>adalah</a:t>
            </a:r>
            <a:r>
              <a:rPr lang="en-US" sz="2000" dirty="0" smtClean="0"/>
              <a:t> </a:t>
            </a:r>
          </a:p>
          <a:p>
            <a:pPr marL="1203325" lvl="3" indent="-166688" algn="just">
              <a:lnSpc>
                <a:spcPct val="90000"/>
              </a:lnSpc>
              <a:defRPr/>
            </a:pPr>
            <a:r>
              <a:rPr lang="en-US" sz="2000" dirty="0" err="1" smtClean="0"/>
              <a:t>Persiapan</a:t>
            </a:r>
            <a:r>
              <a:rPr lang="en-US" sz="2000" dirty="0" smtClean="0"/>
              <a:t> </a:t>
            </a:r>
            <a:r>
              <a:rPr lang="en-US" sz="2000" dirty="0" err="1" smtClean="0"/>
              <a:t>lahan</a:t>
            </a:r>
            <a:r>
              <a:rPr lang="en-US" sz="2000" dirty="0" smtClean="0"/>
              <a:t> yang </a:t>
            </a:r>
            <a:r>
              <a:rPr lang="en-US" sz="2000" dirty="0" err="1" smtClean="0"/>
              <a:t>akan</a:t>
            </a:r>
            <a:r>
              <a:rPr lang="en-US" sz="2000" dirty="0" smtClean="0"/>
              <a:t> </a:t>
            </a:r>
            <a:r>
              <a:rPr lang="en-US" sz="2000" dirty="0" err="1" smtClean="0"/>
              <a:t>dipergunakan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pengoperasian</a:t>
            </a:r>
            <a:r>
              <a:rPr lang="en-US" sz="2000" dirty="0" smtClean="0"/>
              <a:t> </a:t>
            </a:r>
            <a:r>
              <a:rPr lang="en-US" sz="2000" dirty="0" err="1" smtClean="0"/>
              <a:t>proyek</a:t>
            </a:r>
            <a:r>
              <a:rPr lang="en-US" sz="2000" dirty="0" smtClean="0"/>
              <a:t>.</a:t>
            </a:r>
          </a:p>
          <a:p>
            <a:pPr marL="1203325" lvl="3" indent="-166688" algn="just">
              <a:lnSpc>
                <a:spcPct val="90000"/>
              </a:lnSpc>
              <a:defRPr/>
            </a:pPr>
            <a:r>
              <a:rPr lang="en-US" sz="2000" dirty="0" err="1" smtClean="0"/>
              <a:t>Keputusan</a:t>
            </a:r>
            <a:r>
              <a:rPr lang="en-US" sz="2000" dirty="0" smtClean="0"/>
              <a:t> </a:t>
            </a:r>
            <a:r>
              <a:rPr lang="en-US" sz="2000" dirty="0" err="1" smtClean="0"/>
              <a:t>pemilihan</a:t>
            </a:r>
            <a:r>
              <a:rPr lang="en-US" sz="2000" dirty="0" smtClean="0"/>
              <a:t> </a:t>
            </a:r>
            <a:r>
              <a:rPr lang="en-US" sz="2000" dirty="0" err="1" smtClean="0"/>
              <a:t>teknologi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sarana</a:t>
            </a:r>
            <a:r>
              <a:rPr lang="en-US" sz="2000" dirty="0" smtClean="0"/>
              <a:t> </a:t>
            </a:r>
            <a:r>
              <a:rPr lang="en-US" sz="2000" dirty="0" err="1" smtClean="0"/>
              <a:t>produksi</a:t>
            </a:r>
            <a:endParaRPr lang="en-US" sz="2000" dirty="0" smtClean="0"/>
          </a:p>
          <a:p>
            <a:pPr marL="1203325" lvl="3" indent="-166688" algn="just">
              <a:lnSpc>
                <a:spcPct val="90000"/>
              </a:lnSpc>
              <a:defRPr/>
            </a:pPr>
            <a:r>
              <a:rPr lang="en-US" sz="2000" dirty="0" err="1" smtClean="0"/>
              <a:t>Perencanaan</a:t>
            </a:r>
            <a:r>
              <a:rPr lang="en-US" sz="2000" dirty="0" smtClean="0"/>
              <a:t> </a:t>
            </a:r>
            <a:r>
              <a:rPr lang="en-US" sz="2000" dirty="0" err="1" smtClean="0"/>
              <a:t>pembangunan</a:t>
            </a:r>
            <a:r>
              <a:rPr lang="en-US" sz="2000" dirty="0" smtClean="0"/>
              <a:t> </a:t>
            </a:r>
            <a:r>
              <a:rPr lang="en-US" sz="2000" dirty="0" err="1" smtClean="0"/>
              <a:t>proyek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keseluruhan</a:t>
            </a:r>
            <a:endParaRPr lang="en-US" sz="2000" dirty="0" smtClean="0"/>
          </a:p>
          <a:p>
            <a:pPr marL="1203325" lvl="3" indent="-166688" algn="just">
              <a:lnSpc>
                <a:spcPct val="90000"/>
              </a:lnSpc>
              <a:defRPr/>
            </a:pPr>
            <a:r>
              <a:rPr lang="en-US" sz="2000" dirty="0" err="1" smtClean="0"/>
              <a:t>Penyusunan</a:t>
            </a:r>
            <a:r>
              <a:rPr lang="en-US" sz="2000" dirty="0" smtClean="0"/>
              <a:t> </a:t>
            </a:r>
            <a:r>
              <a:rPr lang="en-US" sz="2000" dirty="0" err="1" smtClean="0"/>
              <a:t>jadwal</a:t>
            </a:r>
            <a:r>
              <a:rPr lang="en-US" sz="2000" dirty="0" smtClean="0"/>
              <a:t> </a:t>
            </a:r>
            <a:r>
              <a:rPr lang="en-US" sz="2000" dirty="0" err="1" smtClean="0"/>
              <a:t>pembangunan</a:t>
            </a:r>
            <a:r>
              <a:rPr lang="en-US" sz="2000" dirty="0" smtClean="0"/>
              <a:t> </a:t>
            </a:r>
            <a:r>
              <a:rPr lang="en-US" sz="2000" dirty="0" err="1" smtClean="0"/>
              <a:t>proyek</a:t>
            </a:r>
            <a:endParaRPr lang="en-US" sz="2000" dirty="0" smtClean="0"/>
          </a:p>
          <a:p>
            <a:pPr marL="1203325" lvl="3" indent="-166688" algn="just">
              <a:lnSpc>
                <a:spcPct val="90000"/>
              </a:lnSpc>
              <a:defRPr/>
            </a:pPr>
            <a:r>
              <a:rPr lang="en-US" sz="2000" dirty="0" err="1" smtClean="0"/>
              <a:t>Penyusunan</a:t>
            </a:r>
            <a:r>
              <a:rPr lang="en-US" sz="2000" dirty="0" smtClean="0"/>
              <a:t> </a:t>
            </a:r>
            <a:r>
              <a:rPr lang="en-US" sz="2000" dirty="0" err="1" smtClean="0"/>
              <a:t>tata</a:t>
            </a:r>
            <a:r>
              <a:rPr lang="en-US" sz="2000" dirty="0" smtClean="0"/>
              <a:t> </a:t>
            </a:r>
            <a:r>
              <a:rPr lang="en-US" sz="2000" dirty="0" err="1" smtClean="0"/>
              <a:t>letak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lay out </a:t>
            </a:r>
            <a:r>
              <a:rPr lang="en-US" sz="2000" dirty="0" err="1" smtClean="0"/>
              <a:t>pabrik</a:t>
            </a:r>
            <a:r>
              <a:rPr lang="en-US" sz="2000" dirty="0" smtClean="0"/>
              <a:t> (</a:t>
            </a:r>
            <a:r>
              <a:rPr lang="en-US" sz="2000" dirty="0" err="1" smtClean="0"/>
              <a:t>untuk</a:t>
            </a:r>
            <a:r>
              <a:rPr lang="en-US" sz="2000" dirty="0" smtClean="0"/>
              <a:t> industry </a:t>
            </a:r>
            <a:r>
              <a:rPr lang="en-US" sz="2000" dirty="0" err="1" smtClean="0"/>
              <a:t>manufaktur</a:t>
            </a:r>
            <a:r>
              <a:rPr lang="en-US" sz="2000" dirty="0" smtClean="0"/>
              <a:t>)</a:t>
            </a:r>
          </a:p>
          <a:p>
            <a:pPr lvl="1" algn="just"/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800600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§"/>
            </a:pPr>
            <a:r>
              <a:rPr lang="en-US" sz="2200" dirty="0" err="1" smtClean="0"/>
              <a:t>Tahap</a:t>
            </a:r>
            <a:r>
              <a:rPr lang="id-ID" sz="2200" dirty="0" smtClean="0"/>
              <a:t>an ini meliputi :</a:t>
            </a:r>
            <a:endParaRPr lang="en-US" sz="2200" dirty="0" smtClean="0"/>
          </a:p>
          <a:p>
            <a:pPr lvl="2">
              <a:buFont typeface="Wingdings" pitchFamily="2" charset="2"/>
              <a:buChar char="Ø"/>
            </a:pPr>
            <a:r>
              <a:rPr lang="en-US" sz="2200" i="1" dirty="0" smtClean="0"/>
              <a:t> Pembangunan </a:t>
            </a:r>
            <a:r>
              <a:rPr lang="en-US" sz="2200" i="1" dirty="0" err="1" smtClean="0"/>
              <a:t>Proyek</a:t>
            </a:r>
            <a:endParaRPr lang="en-US" sz="2200" i="1" dirty="0" smtClean="0"/>
          </a:p>
          <a:p>
            <a:pPr lvl="3" algn="just">
              <a:buFontTx/>
              <a:buChar char="o"/>
            </a:pPr>
            <a:r>
              <a:rPr lang="en-US" sz="2200" dirty="0" err="1" smtClean="0"/>
              <a:t>Umumnya</a:t>
            </a:r>
            <a:r>
              <a:rPr lang="en-US" sz="2200" dirty="0" smtClean="0"/>
              <a:t> </a:t>
            </a:r>
            <a:r>
              <a:rPr lang="en-US" sz="2200" dirty="0" err="1" smtClean="0"/>
              <a:t>pada</a:t>
            </a:r>
            <a:r>
              <a:rPr lang="en-US" sz="2200" dirty="0" smtClean="0"/>
              <a:t> </a:t>
            </a:r>
            <a:r>
              <a:rPr lang="en-US" sz="2200" dirty="0" err="1" smtClean="0"/>
              <a:t>proyek-proyek</a:t>
            </a:r>
            <a:r>
              <a:rPr lang="en-US" sz="2200" dirty="0" smtClean="0"/>
              <a:t> </a:t>
            </a:r>
            <a:r>
              <a:rPr lang="en-US" sz="2200" dirty="0" err="1" smtClean="0"/>
              <a:t>besar</a:t>
            </a:r>
            <a:r>
              <a:rPr lang="en-US" sz="2200" dirty="0" smtClean="0"/>
              <a:t> yang </a:t>
            </a:r>
            <a:r>
              <a:rPr lang="en-US" sz="2200" dirty="0" err="1" smtClean="0"/>
              <a:t>melibatkan</a:t>
            </a:r>
            <a:r>
              <a:rPr lang="en-US" sz="2200" dirty="0" smtClean="0"/>
              <a:t> </a:t>
            </a:r>
            <a:r>
              <a:rPr lang="en-US" sz="2200" dirty="0" err="1" smtClean="0"/>
              <a:t>dana</a:t>
            </a:r>
            <a:r>
              <a:rPr lang="en-US" sz="2200" dirty="0" smtClean="0"/>
              <a:t>/modal </a:t>
            </a:r>
            <a:r>
              <a:rPr lang="en-US" sz="2200" dirty="0" err="1" smtClean="0"/>
              <a:t>kerja</a:t>
            </a:r>
            <a:r>
              <a:rPr lang="en-US" sz="2200" dirty="0" smtClean="0"/>
              <a:t> yang </a:t>
            </a:r>
            <a:r>
              <a:rPr lang="en-US" sz="2200" dirty="0" err="1" smtClean="0"/>
              <a:t>besar</a:t>
            </a:r>
            <a:r>
              <a:rPr lang="en-US" sz="2200" dirty="0" smtClean="0"/>
              <a:t>, </a:t>
            </a:r>
            <a:r>
              <a:rPr lang="en-US" sz="2200" dirty="0" err="1" smtClean="0"/>
              <a:t>baik</a:t>
            </a:r>
            <a:r>
              <a:rPr lang="en-US" sz="2200" dirty="0" smtClean="0"/>
              <a:t> </a:t>
            </a:r>
            <a:r>
              <a:rPr lang="en-US" sz="2200" dirty="0" err="1" smtClean="0"/>
              <a:t>itu</a:t>
            </a:r>
            <a:r>
              <a:rPr lang="en-US" sz="2200" dirty="0" smtClean="0"/>
              <a:t> </a:t>
            </a:r>
            <a:r>
              <a:rPr lang="en-US" sz="2200" dirty="0" err="1" smtClean="0"/>
              <a:t>pembangunan</a:t>
            </a:r>
            <a:r>
              <a:rPr lang="en-US" sz="2200" dirty="0" smtClean="0"/>
              <a:t> </a:t>
            </a:r>
            <a:r>
              <a:rPr lang="en-US" sz="2200" dirty="0" err="1" smtClean="0"/>
              <a:t>proyek</a:t>
            </a:r>
            <a:r>
              <a:rPr lang="en-US" sz="2200" dirty="0" smtClean="0"/>
              <a:t> </a:t>
            </a:r>
            <a:r>
              <a:rPr lang="en-US" sz="2200" dirty="0" err="1" smtClean="0"/>
              <a:t>baru</a:t>
            </a:r>
            <a:r>
              <a:rPr lang="en-US" sz="2200" dirty="0" smtClean="0"/>
              <a:t> </a:t>
            </a:r>
            <a:r>
              <a:rPr lang="en-US" sz="2200" dirty="0" err="1" smtClean="0"/>
              <a:t>ataupun</a:t>
            </a:r>
            <a:r>
              <a:rPr lang="en-US" sz="2200" dirty="0" smtClean="0"/>
              <a:t> </a:t>
            </a:r>
            <a:r>
              <a:rPr lang="en-US" sz="2200" dirty="0" err="1" smtClean="0"/>
              <a:t>perluasan</a:t>
            </a:r>
            <a:r>
              <a:rPr lang="en-US" sz="2200" dirty="0" smtClean="0"/>
              <a:t> </a:t>
            </a:r>
            <a:r>
              <a:rPr lang="en-US" sz="2200" dirty="0" err="1" smtClean="0"/>
              <a:t>dimulai</a:t>
            </a:r>
            <a:r>
              <a:rPr lang="en-US" sz="2200" dirty="0" smtClean="0"/>
              <a:t> </a:t>
            </a:r>
            <a:r>
              <a:rPr lang="en-US" sz="2200" dirty="0" err="1" smtClean="0"/>
              <a:t>dengan</a:t>
            </a:r>
            <a:r>
              <a:rPr lang="en-US" sz="2200" dirty="0" smtClean="0"/>
              <a:t> </a:t>
            </a:r>
            <a:r>
              <a:rPr lang="en-US" sz="2200" dirty="0" err="1" smtClean="0"/>
              <a:t>penyelenggaraan</a:t>
            </a:r>
            <a:r>
              <a:rPr lang="en-US" sz="2200" dirty="0" smtClean="0"/>
              <a:t> </a:t>
            </a:r>
            <a:r>
              <a:rPr lang="en-US" sz="2200" dirty="0" err="1" smtClean="0"/>
              <a:t>lelang</a:t>
            </a:r>
            <a:r>
              <a:rPr lang="en-US" sz="2200" dirty="0" smtClean="0"/>
              <a:t> </a:t>
            </a:r>
            <a:r>
              <a:rPr lang="en-US" sz="2200" dirty="0" err="1" smtClean="0"/>
              <a:t>atau</a:t>
            </a:r>
            <a:r>
              <a:rPr lang="en-US" sz="2200" dirty="0" smtClean="0"/>
              <a:t> tender </a:t>
            </a:r>
            <a:r>
              <a:rPr lang="en-US" sz="2200" dirty="0" err="1" smtClean="0"/>
              <a:t>pembangunan</a:t>
            </a:r>
            <a:r>
              <a:rPr lang="en-US" sz="2200" dirty="0" smtClean="0"/>
              <a:t>. </a:t>
            </a:r>
          </a:p>
          <a:p>
            <a:pPr lvl="3" algn="just">
              <a:buFontTx/>
              <a:buChar char="o"/>
            </a:pPr>
            <a:r>
              <a:rPr lang="en-US" sz="2200" dirty="0" smtClean="0"/>
              <a:t>Tender </a:t>
            </a:r>
            <a:r>
              <a:rPr lang="en-US" sz="2200" dirty="0" err="1" smtClean="0"/>
              <a:t>pembangunan</a:t>
            </a:r>
            <a:r>
              <a:rPr lang="en-US" sz="2200" dirty="0" smtClean="0"/>
              <a:t> </a:t>
            </a:r>
            <a:r>
              <a:rPr lang="en-US" sz="2200" dirty="0" err="1" smtClean="0"/>
              <a:t>diikuti</a:t>
            </a:r>
            <a:r>
              <a:rPr lang="en-US" sz="2200" dirty="0" smtClean="0"/>
              <a:t> </a:t>
            </a:r>
            <a:r>
              <a:rPr lang="en-US" sz="2200" dirty="0" err="1" smtClean="0"/>
              <a:t>sebanyak</a:t>
            </a:r>
            <a:r>
              <a:rPr lang="en-US" sz="2200" dirty="0" smtClean="0"/>
              <a:t> </a:t>
            </a:r>
            <a:r>
              <a:rPr lang="en-US" sz="2200" dirty="0" err="1" smtClean="0"/>
              <a:t>mungkin</a:t>
            </a:r>
            <a:r>
              <a:rPr lang="en-US" sz="2200" dirty="0" smtClean="0"/>
              <a:t> </a:t>
            </a:r>
            <a:r>
              <a:rPr lang="en-US" sz="2200" dirty="0" err="1" smtClean="0"/>
              <a:t>perusahaan</a:t>
            </a:r>
            <a:r>
              <a:rPr lang="en-US" sz="2200" dirty="0" smtClean="0"/>
              <a:t> </a:t>
            </a:r>
            <a:r>
              <a:rPr lang="en-US" sz="2200" dirty="0" err="1" smtClean="0"/>
              <a:t>pemasok</a:t>
            </a:r>
            <a:r>
              <a:rPr lang="en-US" sz="2200" dirty="0" smtClean="0"/>
              <a:t> </a:t>
            </a:r>
            <a:r>
              <a:rPr lang="en-US" sz="2200" dirty="0" err="1" smtClean="0"/>
              <a:t>sarana</a:t>
            </a:r>
            <a:r>
              <a:rPr lang="en-US" sz="2200" dirty="0" smtClean="0"/>
              <a:t> </a:t>
            </a:r>
            <a:r>
              <a:rPr lang="en-US" sz="2200" dirty="0" err="1" smtClean="0"/>
              <a:t>produksi</a:t>
            </a:r>
            <a:r>
              <a:rPr lang="en-US" sz="2200" dirty="0" smtClean="0"/>
              <a:t> </a:t>
            </a:r>
            <a:r>
              <a:rPr lang="en-US" sz="2200" dirty="0" err="1" smtClean="0"/>
              <a:t>dan</a:t>
            </a:r>
            <a:r>
              <a:rPr lang="en-US" sz="2200" dirty="0" smtClean="0"/>
              <a:t> </a:t>
            </a:r>
            <a:r>
              <a:rPr lang="en-US" sz="2200" dirty="0" err="1" smtClean="0"/>
              <a:t>kontraktor</a:t>
            </a:r>
            <a:r>
              <a:rPr lang="en-US" sz="2200" dirty="0" smtClean="0"/>
              <a:t> </a:t>
            </a:r>
            <a:r>
              <a:rPr lang="en-US" sz="2200" dirty="0" err="1" smtClean="0"/>
              <a:t>pembangunan</a:t>
            </a:r>
            <a:r>
              <a:rPr lang="en-US" sz="2200" dirty="0" smtClean="0"/>
              <a:t>. </a:t>
            </a:r>
          </a:p>
          <a:p>
            <a:pPr lvl="3" algn="just">
              <a:buFontTx/>
              <a:buChar char="o"/>
            </a:pPr>
            <a:r>
              <a:rPr lang="en-US" sz="2200" dirty="0" err="1" smtClean="0"/>
              <a:t>Pada</a:t>
            </a:r>
            <a:r>
              <a:rPr lang="en-US" sz="2200" dirty="0" smtClean="0"/>
              <a:t> </a:t>
            </a:r>
            <a:r>
              <a:rPr lang="en-US" sz="2200" dirty="0" err="1" smtClean="0"/>
              <a:t>akhir</a:t>
            </a:r>
            <a:r>
              <a:rPr lang="en-US" sz="2200" dirty="0" smtClean="0"/>
              <a:t> </a:t>
            </a:r>
            <a:r>
              <a:rPr lang="en-US" sz="2200" dirty="0" err="1" smtClean="0"/>
              <a:t>penyelenggaraan</a:t>
            </a:r>
            <a:r>
              <a:rPr lang="en-US" sz="2200" dirty="0" smtClean="0"/>
              <a:t> tender investor </a:t>
            </a:r>
            <a:r>
              <a:rPr lang="en-US" sz="2200" dirty="0" err="1" smtClean="0"/>
              <a:t>akan</a:t>
            </a:r>
            <a:r>
              <a:rPr lang="en-US" sz="2200" dirty="0" smtClean="0"/>
              <a:t> </a:t>
            </a:r>
            <a:r>
              <a:rPr lang="en-US" sz="2200" dirty="0" err="1" smtClean="0"/>
              <a:t>menandatangani</a:t>
            </a:r>
            <a:r>
              <a:rPr lang="en-US" sz="2200" dirty="0" smtClean="0"/>
              <a:t> </a:t>
            </a:r>
            <a:r>
              <a:rPr lang="en-US" sz="2200" dirty="0" err="1" smtClean="0"/>
              <a:t>kontrak</a:t>
            </a:r>
            <a:r>
              <a:rPr lang="en-US" sz="2200" dirty="0" smtClean="0"/>
              <a:t> </a:t>
            </a:r>
            <a:r>
              <a:rPr lang="en-US" sz="2200" dirty="0" err="1" smtClean="0"/>
              <a:t>pembangunan</a:t>
            </a:r>
            <a:r>
              <a:rPr lang="en-US" sz="2200" dirty="0" smtClean="0"/>
              <a:t> </a:t>
            </a:r>
            <a:r>
              <a:rPr lang="en-US" sz="2200" dirty="0" err="1" smtClean="0"/>
              <a:t>proyek</a:t>
            </a:r>
            <a:r>
              <a:rPr lang="en-US" sz="2200" dirty="0" smtClean="0"/>
              <a:t> </a:t>
            </a:r>
            <a:r>
              <a:rPr lang="en-US" sz="2200" dirty="0" err="1" smtClean="0"/>
              <a:t>dengan</a:t>
            </a:r>
            <a:r>
              <a:rPr lang="en-US" sz="2200" dirty="0" smtClean="0"/>
              <a:t> </a:t>
            </a:r>
            <a:r>
              <a:rPr lang="en-US" sz="2200" dirty="0" err="1" smtClean="0"/>
              <a:t>pemenang</a:t>
            </a:r>
            <a:r>
              <a:rPr lang="en-US" sz="2200" dirty="0" smtClean="0"/>
              <a:t> tender </a:t>
            </a:r>
          </a:p>
          <a:p>
            <a:pPr lvl="3" algn="just">
              <a:buFontTx/>
              <a:buChar char="o"/>
            </a:pPr>
            <a:r>
              <a:rPr lang="en-US" sz="2200" dirty="0" err="1" smtClean="0"/>
              <a:t>Seusai</a:t>
            </a:r>
            <a:r>
              <a:rPr lang="en-US" sz="2200" dirty="0" smtClean="0"/>
              <a:t> </a:t>
            </a:r>
            <a:r>
              <a:rPr lang="en-US" sz="2200" dirty="0" err="1" smtClean="0"/>
              <a:t>pembangunan</a:t>
            </a:r>
            <a:r>
              <a:rPr lang="en-US" sz="2200" dirty="0" smtClean="0"/>
              <a:t> </a:t>
            </a:r>
            <a:r>
              <a:rPr lang="en-US" sz="2200" dirty="0" err="1" smtClean="0"/>
              <a:t>proyek</a:t>
            </a:r>
            <a:r>
              <a:rPr lang="en-US" sz="2200" dirty="0" smtClean="0"/>
              <a:t>, investor </a:t>
            </a:r>
            <a:r>
              <a:rPr lang="en-US" sz="2200" dirty="0" err="1" smtClean="0"/>
              <a:t>menandatangani</a:t>
            </a:r>
            <a:r>
              <a:rPr lang="en-US" sz="2200" dirty="0" smtClean="0"/>
              <a:t> </a:t>
            </a:r>
            <a:r>
              <a:rPr lang="en-US" sz="2200" dirty="0" err="1" smtClean="0"/>
              <a:t>kontrak</a:t>
            </a:r>
            <a:r>
              <a:rPr lang="en-US" sz="2200" dirty="0" smtClean="0"/>
              <a:t> </a:t>
            </a:r>
            <a:r>
              <a:rPr lang="en-US" sz="2200" dirty="0" err="1" smtClean="0"/>
              <a:t>pembangunan</a:t>
            </a:r>
            <a:r>
              <a:rPr lang="en-US" sz="2200" dirty="0" smtClean="0"/>
              <a:t> </a:t>
            </a:r>
            <a:r>
              <a:rPr lang="en-US" sz="2200" b="1" i="1" dirty="0" smtClean="0"/>
              <a:t>(turn key project)</a:t>
            </a:r>
            <a:r>
              <a:rPr lang="en-US" sz="2200" dirty="0" smtClean="0"/>
              <a:t> </a:t>
            </a:r>
            <a:r>
              <a:rPr lang="en-US" sz="2200" dirty="0" err="1" smtClean="0"/>
              <a:t>menerima</a:t>
            </a:r>
            <a:r>
              <a:rPr lang="en-US" sz="2200" dirty="0" smtClean="0"/>
              <a:t> </a:t>
            </a:r>
            <a:r>
              <a:rPr lang="en-US" sz="2200" dirty="0" err="1" smtClean="0"/>
              <a:t>proyek</a:t>
            </a:r>
            <a:r>
              <a:rPr lang="en-US" sz="2200" dirty="0" smtClean="0"/>
              <a:t> yang </a:t>
            </a:r>
            <a:r>
              <a:rPr lang="en-US" sz="2200" dirty="0" err="1" smtClean="0"/>
              <a:t>telah</a:t>
            </a:r>
            <a:r>
              <a:rPr lang="en-US" sz="2200" dirty="0" smtClean="0"/>
              <a:t> </a:t>
            </a:r>
            <a:r>
              <a:rPr lang="en-US" sz="2200" dirty="0" err="1" smtClean="0"/>
              <a:t>siap</a:t>
            </a:r>
            <a:r>
              <a:rPr lang="en-US" sz="2200" dirty="0" smtClean="0"/>
              <a:t> </a:t>
            </a:r>
            <a:r>
              <a:rPr lang="en-US" sz="2200" dirty="0" err="1" smtClean="0"/>
              <a:t>untuk</a:t>
            </a:r>
            <a:r>
              <a:rPr lang="en-US" sz="2200" dirty="0" smtClean="0"/>
              <a:t> </a:t>
            </a:r>
            <a:r>
              <a:rPr lang="en-US" sz="2200" dirty="0" err="1" smtClean="0"/>
              <a:t>dioperasikan</a:t>
            </a:r>
            <a:r>
              <a:rPr lang="en-US" sz="2200" dirty="0" smtClean="0"/>
              <a:t>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648200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US" sz="2000" dirty="0" err="1" smtClean="0"/>
              <a:t>Tahap</a:t>
            </a:r>
            <a:r>
              <a:rPr lang="id-ID" sz="2000" dirty="0" smtClean="0"/>
              <a:t>an...</a:t>
            </a:r>
            <a:endParaRPr lang="en-US" sz="2000" dirty="0" smtClean="0"/>
          </a:p>
          <a:p>
            <a:pPr lvl="2" algn="just">
              <a:buFont typeface="Wingdings" pitchFamily="2" charset="2"/>
              <a:buChar char="Ø"/>
            </a:pPr>
            <a:r>
              <a:rPr lang="en-US" sz="1800" i="1" dirty="0" smtClean="0"/>
              <a:t> </a:t>
            </a:r>
            <a:r>
              <a:rPr lang="en-US" sz="2000" i="1" dirty="0" smtClean="0"/>
              <a:t>Pembangunan </a:t>
            </a:r>
            <a:r>
              <a:rPr lang="en-US" sz="2000" i="1" dirty="0" err="1" smtClean="0"/>
              <a:t>Proyek</a:t>
            </a:r>
            <a:endParaRPr lang="en-US" sz="2000" i="1" dirty="0" smtClean="0"/>
          </a:p>
          <a:p>
            <a:pPr lvl="3" algn="just">
              <a:buFontTx/>
              <a:buChar char="o"/>
            </a:pPr>
            <a:r>
              <a:rPr lang="en-US" dirty="0" err="1" smtClean="0"/>
              <a:t>Ketentuan</a:t>
            </a:r>
            <a:r>
              <a:rPr lang="en-US" dirty="0" smtClean="0"/>
              <a:t> yang </a:t>
            </a:r>
            <a:r>
              <a:rPr lang="en-US" dirty="0" err="1" smtClean="0"/>
              <a:t>biasanya</a:t>
            </a:r>
            <a:r>
              <a:rPr lang="en-US" dirty="0" smtClean="0"/>
              <a:t> </a:t>
            </a:r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turn key project </a:t>
            </a:r>
            <a:r>
              <a:rPr lang="en-US" dirty="0" err="1" smtClean="0"/>
              <a:t>mengenai</a:t>
            </a:r>
            <a:r>
              <a:rPr lang="en-US" dirty="0" smtClean="0"/>
              <a:t> :</a:t>
            </a:r>
          </a:p>
          <a:p>
            <a:pPr lvl="3" algn="just">
              <a:buNone/>
            </a:pPr>
            <a:r>
              <a:rPr lang="en-US" dirty="0" smtClean="0"/>
              <a:t>	- </a:t>
            </a:r>
            <a:r>
              <a:rPr lang="en-US" dirty="0" err="1" smtClean="0"/>
              <a:t>Pengadaan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endParaRPr lang="en-US" dirty="0" smtClean="0"/>
          </a:p>
          <a:p>
            <a:pPr lvl="3" algn="just">
              <a:buNone/>
            </a:pPr>
            <a:r>
              <a:rPr lang="en-US" dirty="0" smtClean="0"/>
              <a:t>	- Pembangunan </a:t>
            </a:r>
            <a:r>
              <a:rPr lang="en-US" dirty="0" err="1" smtClean="0"/>
              <a:t>gedung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fasilitas</a:t>
            </a:r>
            <a:r>
              <a:rPr lang="en-US" dirty="0" smtClean="0"/>
              <a:t> </a:t>
            </a:r>
            <a:r>
              <a:rPr lang="en-US" dirty="0" err="1" smtClean="0"/>
              <a:t>bangunan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endParaRPr lang="en-US" dirty="0" smtClean="0"/>
          </a:p>
          <a:p>
            <a:pPr lvl="3" algn="just">
              <a:buNone/>
              <a:tabLst>
                <a:tab pos="1371600" algn="l"/>
              </a:tabLst>
            </a:pPr>
            <a:r>
              <a:rPr lang="en-US" dirty="0" smtClean="0"/>
              <a:t>	- </a:t>
            </a:r>
            <a:r>
              <a:rPr lang="en-US" dirty="0" err="1" smtClean="0"/>
              <a:t>Pengadaan</a:t>
            </a:r>
            <a:r>
              <a:rPr lang="en-US" dirty="0" smtClean="0"/>
              <a:t> </a:t>
            </a:r>
            <a:r>
              <a:rPr lang="en-US" dirty="0" err="1" smtClean="0"/>
              <a:t>sarana</a:t>
            </a:r>
            <a:r>
              <a:rPr lang="en-US" dirty="0" smtClean="0"/>
              <a:t> </a:t>
            </a:r>
            <a:r>
              <a:rPr lang="en-US" dirty="0" err="1" smtClean="0"/>
              <a:t>produksi</a:t>
            </a:r>
            <a:r>
              <a:rPr lang="en-US" dirty="0" smtClean="0"/>
              <a:t>, </a:t>
            </a:r>
            <a:r>
              <a:rPr lang="en-US" dirty="0" err="1" smtClean="0"/>
              <a:t>instalasi</a:t>
            </a:r>
            <a:r>
              <a:rPr lang="en-US" dirty="0" smtClean="0"/>
              <a:t> </a:t>
            </a:r>
            <a:r>
              <a:rPr lang="en-US" dirty="0" err="1" smtClean="0"/>
              <a:t>mesin</a:t>
            </a:r>
            <a:r>
              <a:rPr lang="en-US" dirty="0" smtClean="0"/>
              <a:t>, </a:t>
            </a:r>
            <a:r>
              <a:rPr lang="en-US" dirty="0" err="1" smtClean="0"/>
              <a:t>peralatan</a:t>
            </a:r>
            <a:r>
              <a:rPr lang="en-US" dirty="0" smtClean="0"/>
              <a:t>,  </a:t>
            </a:r>
            <a:r>
              <a:rPr lang="en-US" dirty="0" err="1" smtClean="0"/>
              <a:t>listrik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air yang </a:t>
            </a:r>
            <a:r>
              <a:rPr lang="en-US" dirty="0" err="1" smtClean="0"/>
              <a:t>diperlukan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pengoperasian</a:t>
            </a:r>
            <a:r>
              <a:rPr lang="en-US" dirty="0" smtClean="0"/>
              <a:t> </a:t>
            </a:r>
            <a:r>
              <a:rPr lang="en-US" dirty="0" err="1" smtClean="0"/>
              <a:t>proyek</a:t>
            </a:r>
            <a:endParaRPr lang="en-US" dirty="0" smtClean="0"/>
          </a:p>
          <a:p>
            <a:pPr lvl="3" algn="just">
              <a:buNone/>
            </a:pPr>
            <a:r>
              <a:rPr lang="en-US" dirty="0" smtClean="0"/>
              <a:t>	- </a:t>
            </a:r>
            <a:r>
              <a:rPr lang="en-US" dirty="0" err="1" smtClean="0"/>
              <a:t>Jadwal</a:t>
            </a:r>
            <a:r>
              <a:rPr lang="en-US" dirty="0" smtClean="0"/>
              <a:t> </a:t>
            </a:r>
            <a:r>
              <a:rPr lang="en-US" dirty="0" err="1" smtClean="0"/>
              <a:t>pembangunan</a:t>
            </a:r>
            <a:r>
              <a:rPr lang="en-US" dirty="0" smtClean="0"/>
              <a:t> </a:t>
            </a:r>
            <a:r>
              <a:rPr lang="en-US" dirty="0" err="1" smtClean="0"/>
              <a:t>proyek</a:t>
            </a:r>
            <a:endParaRPr lang="en-US" dirty="0" smtClean="0"/>
          </a:p>
          <a:p>
            <a:pPr lvl="3" algn="just">
              <a:buNone/>
            </a:pPr>
            <a:r>
              <a:rPr lang="en-US" dirty="0" smtClean="0"/>
              <a:t>	-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jadwal</a:t>
            </a:r>
            <a:r>
              <a:rPr lang="en-US" dirty="0" smtClean="0"/>
              <a:t> </a:t>
            </a:r>
            <a:r>
              <a:rPr lang="en-US" dirty="0" err="1" smtClean="0"/>
              <a:t>penarikan</a:t>
            </a:r>
            <a:r>
              <a:rPr lang="en-US" dirty="0" smtClean="0"/>
              <a:t> </a:t>
            </a:r>
            <a:r>
              <a:rPr lang="en-US" dirty="0" err="1" smtClean="0"/>
              <a:t>anggaran</a:t>
            </a:r>
            <a:r>
              <a:rPr lang="en-US" dirty="0" smtClean="0"/>
              <a:t> </a:t>
            </a:r>
            <a:r>
              <a:rPr lang="en-US" dirty="0" err="1" smtClean="0"/>
              <a:t>investasi</a:t>
            </a:r>
            <a:endParaRPr lang="en-US" dirty="0" smtClean="0"/>
          </a:p>
          <a:p>
            <a:pPr lvl="3" algn="just">
              <a:buNone/>
            </a:pPr>
            <a:r>
              <a:rPr lang="en-US" dirty="0" smtClean="0"/>
              <a:t>	- </a:t>
            </a:r>
            <a:r>
              <a:rPr lang="en-US" dirty="0" err="1" smtClean="0"/>
              <a:t>Produksi</a:t>
            </a:r>
            <a:r>
              <a:rPr lang="en-US" dirty="0" smtClean="0"/>
              <a:t> </a:t>
            </a:r>
            <a:r>
              <a:rPr lang="en-US" dirty="0" err="1" smtClean="0"/>
              <a:t>percobaan</a:t>
            </a:r>
            <a:endParaRPr lang="en-US" dirty="0" smtClean="0"/>
          </a:p>
          <a:p>
            <a:pPr lvl="3" algn="just">
              <a:buNone/>
            </a:pPr>
            <a:r>
              <a:rPr lang="en-US" dirty="0" smtClean="0"/>
              <a:t>	- </a:t>
            </a:r>
            <a:r>
              <a:rPr lang="en-US" dirty="0" err="1" smtClean="0"/>
              <a:t>Jaminan</a:t>
            </a:r>
            <a:r>
              <a:rPr lang="en-US" dirty="0" smtClean="0"/>
              <a:t> </a:t>
            </a:r>
            <a:r>
              <a:rPr lang="en-US" dirty="0" err="1" smtClean="0"/>
              <a:t>kinerja</a:t>
            </a:r>
            <a:endParaRPr lang="en-US" dirty="0" smtClean="0"/>
          </a:p>
          <a:p>
            <a:pPr lvl="3" algn="just">
              <a:buNone/>
            </a:pPr>
            <a:r>
              <a:rPr lang="en-US" dirty="0" smtClean="0"/>
              <a:t>	- </a:t>
            </a:r>
            <a:r>
              <a:rPr lang="en-US" dirty="0" err="1" smtClean="0"/>
              <a:t>Layanan</a:t>
            </a:r>
            <a:r>
              <a:rPr lang="en-US" dirty="0" smtClean="0"/>
              <a:t> </a:t>
            </a:r>
            <a:r>
              <a:rPr lang="en-US" dirty="0" err="1" smtClean="0"/>
              <a:t>purna</a:t>
            </a:r>
            <a:r>
              <a:rPr lang="en-US" dirty="0" smtClean="0"/>
              <a:t> </a:t>
            </a:r>
            <a:r>
              <a:rPr lang="en-US" dirty="0" err="1" smtClean="0"/>
              <a:t>pembangunan</a:t>
            </a:r>
            <a:r>
              <a:rPr lang="en-US" dirty="0" smtClean="0"/>
              <a:t> </a:t>
            </a:r>
          </a:p>
          <a:p>
            <a:pPr algn="just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343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400" dirty="0" smtClean="0"/>
              <a:t> </a:t>
            </a:r>
            <a:r>
              <a:rPr lang="id-ID" sz="2400" dirty="0" smtClean="0"/>
              <a:t>Tahapan...</a:t>
            </a:r>
            <a:endParaRPr lang="en-US" sz="2400" dirty="0" smtClean="0"/>
          </a:p>
          <a:p>
            <a:pPr lvl="2" algn="just">
              <a:buFont typeface="Wingdings" pitchFamily="2" charset="2"/>
              <a:buChar char="Ø"/>
            </a:pPr>
            <a:r>
              <a:rPr lang="en-US" sz="1800" i="1" dirty="0" smtClean="0"/>
              <a:t> </a:t>
            </a:r>
            <a:r>
              <a:rPr lang="en-US" sz="2000" i="1" dirty="0" err="1" smtClean="0"/>
              <a:t>Produksi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Percobaan</a:t>
            </a:r>
            <a:endParaRPr lang="en-US" sz="2000" i="1" dirty="0" smtClean="0"/>
          </a:p>
          <a:p>
            <a:pPr lvl="2" algn="just">
              <a:buNone/>
              <a:tabLst>
                <a:tab pos="1025525" algn="l"/>
              </a:tabLst>
            </a:pPr>
            <a:r>
              <a:rPr lang="en-US" sz="2000" i="1" dirty="0" smtClean="0"/>
              <a:t>	-</a:t>
            </a:r>
            <a:r>
              <a:rPr lang="en-US" sz="2000" dirty="0" err="1" smtClean="0"/>
              <a:t>Produksi</a:t>
            </a:r>
            <a:r>
              <a:rPr lang="en-US" sz="2000" dirty="0" smtClean="0"/>
              <a:t> </a:t>
            </a:r>
            <a:r>
              <a:rPr lang="en-US" sz="2000" dirty="0" err="1" smtClean="0"/>
              <a:t>percobaan</a:t>
            </a:r>
            <a:r>
              <a:rPr lang="en-US" sz="2000" dirty="0" smtClean="0"/>
              <a:t> </a:t>
            </a:r>
            <a:r>
              <a:rPr lang="en-US" sz="2000" dirty="0" err="1" smtClean="0"/>
              <a:t>dilakukan</a:t>
            </a:r>
            <a:r>
              <a:rPr lang="en-US" sz="2000" dirty="0" smtClean="0"/>
              <a:t> </a:t>
            </a:r>
            <a:r>
              <a:rPr lang="en-US" sz="2000" dirty="0" err="1" smtClean="0"/>
              <a:t>setelah</a:t>
            </a:r>
            <a:r>
              <a:rPr lang="en-US" sz="2000" dirty="0" smtClean="0"/>
              <a:t> </a:t>
            </a:r>
            <a:r>
              <a:rPr lang="en-US" sz="2000" dirty="0" err="1" smtClean="0"/>
              <a:t>proses</a:t>
            </a:r>
            <a:r>
              <a:rPr lang="en-US" sz="2000" dirty="0" smtClean="0"/>
              <a:t> </a:t>
            </a:r>
            <a:r>
              <a:rPr lang="en-US" sz="2000" dirty="0" err="1" smtClean="0"/>
              <a:t>konstruksi</a:t>
            </a:r>
            <a:r>
              <a:rPr lang="en-US" sz="2000" dirty="0" smtClean="0"/>
              <a:t> 	</a:t>
            </a:r>
            <a:r>
              <a:rPr lang="en-US" sz="2000" dirty="0" err="1" smtClean="0"/>
              <a:t>proyek</a:t>
            </a:r>
            <a:r>
              <a:rPr lang="en-US" sz="2000" dirty="0" smtClean="0"/>
              <a:t>   </a:t>
            </a:r>
            <a:r>
              <a:rPr lang="en-US" sz="2000" dirty="0" err="1" smtClean="0"/>
              <a:t>selesai</a:t>
            </a:r>
            <a:r>
              <a:rPr lang="en-US" sz="2000" dirty="0" smtClean="0"/>
              <a:t> </a:t>
            </a:r>
          </a:p>
          <a:p>
            <a:pPr lvl="2" algn="just">
              <a:buNone/>
            </a:pPr>
            <a:r>
              <a:rPr lang="en-US" sz="2000" dirty="0" smtClean="0"/>
              <a:t>	-</a:t>
            </a:r>
            <a:r>
              <a:rPr lang="en-US" sz="2000" dirty="0" err="1" smtClean="0"/>
              <a:t>Selama</a:t>
            </a:r>
            <a:r>
              <a:rPr lang="en-US" sz="2000" dirty="0" smtClean="0"/>
              <a:t> </a:t>
            </a:r>
            <a:r>
              <a:rPr lang="en-US" sz="2000" dirty="0" err="1" smtClean="0"/>
              <a:t>masa</a:t>
            </a:r>
            <a:r>
              <a:rPr lang="en-US" sz="2000" dirty="0" smtClean="0"/>
              <a:t> </a:t>
            </a:r>
            <a:r>
              <a:rPr lang="en-US" sz="2000" dirty="0" err="1" smtClean="0"/>
              <a:t>produksi</a:t>
            </a:r>
            <a:r>
              <a:rPr lang="en-US" sz="2000" dirty="0" smtClean="0"/>
              <a:t> </a:t>
            </a:r>
            <a:r>
              <a:rPr lang="en-US" sz="2000" dirty="0" err="1" smtClean="0"/>
              <a:t>percobaaan</a:t>
            </a:r>
            <a:r>
              <a:rPr lang="en-US" sz="2000" dirty="0" smtClean="0"/>
              <a:t>, </a:t>
            </a:r>
            <a:r>
              <a:rPr lang="en-US" sz="2000" dirty="0" err="1" smtClean="0"/>
              <a:t>sarana</a:t>
            </a:r>
            <a:r>
              <a:rPr lang="en-US" sz="2000" dirty="0" smtClean="0"/>
              <a:t> </a:t>
            </a:r>
            <a:r>
              <a:rPr lang="en-US" sz="2000" dirty="0" err="1" smtClean="0"/>
              <a:t>produksi</a:t>
            </a:r>
            <a:r>
              <a:rPr lang="en-US" sz="2000" dirty="0" smtClean="0"/>
              <a:t> 	 </a:t>
            </a:r>
            <a:r>
              <a:rPr lang="en-US" sz="2000" dirty="0" err="1" smtClean="0"/>
              <a:t>dicoba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dioperasikan</a:t>
            </a:r>
            <a:r>
              <a:rPr lang="en-US" sz="2000" dirty="0" smtClean="0"/>
              <a:t>.</a:t>
            </a:r>
          </a:p>
          <a:p>
            <a:pPr lvl="2" algn="just">
              <a:buNone/>
            </a:pPr>
            <a:endParaRPr lang="en-US" sz="2000" dirty="0" smtClean="0"/>
          </a:p>
          <a:p>
            <a:pPr lvl="2" algn="just">
              <a:buFont typeface="Wingdings" pitchFamily="2" charset="2"/>
              <a:buChar char="Ø"/>
            </a:pPr>
            <a:r>
              <a:rPr lang="en-US" sz="2000" i="1" dirty="0" err="1" smtClean="0"/>
              <a:t>Trainning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tenaga</a:t>
            </a:r>
            <a:r>
              <a:rPr lang="en-US" sz="2000" i="1" dirty="0" smtClean="0"/>
              <a:t> </a:t>
            </a:r>
            <a:r>
              <a:rPr lang="en-US" sz="2000" i="1" dirty="0" err="1" smtClean="0"/>
              <a:t>inti</a:t>
            </a:r>
            <a:endParaRPr lang="en-US" sz="2000" i="1" dirty="0" smtClean="0"/>
          </a:p>
          <a:p>
            <a:pPr lvl="2" algn="just">
              <a:buNone/>
              <a:tabLst>
                <a:tab pos="1087438" algn="l"/>
              </a:tabLst>
            </a:pPr>
            <a:r>
              <a:rPr lang="en-US" sz="2000" i="1" dirty="0" smtClean="0"/>
              <a:t>	- </a:t>
            </a:r>
            <a:r>
              <a:rPr lang="en-US" sz="2000" dirty="0" err="1" smtClean="0"/>
              <a:t>Selama</a:t>
            </a:r>
            <a:r>
              <a:rPr lang="en-US" sz="2000" dirty="0" smtClean="0"/>
              <a:t> </a:t>
            </a:r>
            <a:r>
              <a:rPr lang="en-US" sz="2000" dirty="0" err="1" smtClean="0"/>
              <a:t>tahap</a:t>
            </a:r>
            <a:r>
              <a:rPr lang="en-US" sz="2000" dirty="0" smtClean="0"/>
              <a:t> </a:t>
            </a:r>
            <a:r>
              <a:rPr lang="en-US" sz="2000" dirty="0" err="1" smtClean="0"/>
              <a:t>pembangunan</a:t>
            </a:r>
            <a:r>
              <a:rPr lang="en-US" sz="2000" dirty="0" smtClean="0"/>
              <a:t> </a:t>
            </a:r>
            <a:r>
              <a:rPr lang="en-US" sz="2000" dirty="0" err="1" smtClean="0"/>
              <a:t>proyek</a:t>
            </a:r>
            <a:r>
              <a:rPr lang="en-US" sz="2000" dirty="0" smtClean="0"/>
              <a:t>, </a:t>
            </a:r>
            <a:r>
              <a:rPr lang="en-US" sz="2000" dirty="0" err="1" smtClean="0"/>
              <a:t>tenaga</a:t>
            </a:r>
            <a:r>
              <a:rPr lang="en-US" sz="2000" dirty="0" smtClean="0"/>
              <a:t> </a:t>
            </a:r>
            <a:r>
              <a:rPr lang="en-US" sz="2000" dirty="0" err="1" smtClean="0"/>
              <a:t>inti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	 operator yang </a:t>
            </a:r>
            <a:r>
              <a:rPr lang="en-US" sz="2000" dirty="0" err="1" smtClean="0"/>
              <a:t>akan</a:t>
            </a:r>
            <a:r>
              <a:rPr lang="en-US" sz="2000" dirty="0" smtClean="0"/>
              <a:t> </a:t>
            </a:r>
            <a:r>
              <a:rPr lang="en-US" sz="2000" dirty="0" err="1" smtClean="0"/>
              <a:t>diberi</a:t>
            </a:r>
            <a:r>
              <a:rPr lang="en-US" sz="2000" dirty="0" smtClean="0"/>
              <a:t> </a:t>
            </a:r>
            <a:r>
              <a:rPr lang="en-US" sz="2000" dirty="0" err="1" smtClean="0"/>
              <a:t>tanggung</a:t>
            </a:r>
            <a:r>
              <a:rPr lang="en-US" sz="2000" dirty="0" smtClean="0"/>
              <a:t> </a:t>
            </a:r>
            <a:r>
              <a:rPr lang="en-US" sz="2000" dirty="0" err="1" smtClean="0"/>
              <a:t>jawab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	   	 </a:t>
            </a:r>
            <a:r>
              <a:rPr lang="en-US" sz="2000" dirty="0" err="1" smtClean="0"/>
              <a:t>pengoperasian</a:t>
            </a:r>
            <a:r>
              <a:rPr lang="en-US" sz="2000" dirty="0" smtClean="0"/>
              <a:t> </a:t>
            </a:r>
            <a:r>
              <a:rPr lang="en-US" sz="2000" dirty="0" err="1" smtClean="0"/>
              <a:t>proyek</a:t>
            </a:r>
            <a:r>
              <a:rPr lang="en-US" sz="2000" dirty="0" smtClean="0"/>
              <a:t> </a:t>
            </a:r>
            <a:r>
              <a:rPr lang="en-US" sz="2000" dirty="0" err="1" smtClean="0"/>
              <a:t>harus</a:t>
            </a:r>
            <a:r>
              <a:rPr lang="en-US" sz="2000" dirty="0" smtClean="0"/>
              <a:t> </a:t>
            </a:r>
            <a:r>
              <a:rPr lang="en-US" sz="2000" dirty="0" err="1" smtClean="0"/>
              <a:t>telah</a:t>
            </a:r>
            <a:r>
              <a:rPr lang="en-US" sz="2000" dirty="0" smtClean="0"/>
              <a:t> </a:t>
            </a:r>
            <a:r>
              <a:rPr lang="en-US" sz="2000" dirty="0" err="1" smtClean="0"/>
              <a:t>direkrut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dilatih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pengetahuan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ketrampilan</a:t>
            </a:r>
            <a:r>
              <a:rPr lang="en-US" sz="2000" dirty="0" smtClean="0"/>
              <a:t> </a:t>
            </a:r>
            <a:r>
              <a:rPr lang="en-US" sz="2000" dirty="0" err="1" smtClean="0"/>
              <a:t>pengoperasiaan</a:t>
            </a:r>
            <a:r>
              <a:rPr lang="en-US" sz="2000" dirty="0" smtClean="0"/>
              <a:t> </a:t>
            </a:r>
            <a:r>
              <a:rPr lang="id-ID" dirty="0"/>
              <a:t> </a:t>
            </a:r>
            <a:r>
              <a:rPr lang="en-US" sz="2000" dirty="0" err="1" smtClean="0"/>
              <a:t>proyek</a:t>
            </a:r>
            <a:r>
              <a:rPr lang="en-US" sz="2000" dirty="0" smtClean="0"/>
              <a:t>.</a:t>
            </a:r>
          </a:p>
          <a:p>
            <a:pPr algn="just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876800"/>
          </a:xfrm>
        </p:spPr>
        <p:txBody>
          <a:bodyPr/>
          <a:lstStyle/>
          <a:p>
            <a:pPr algn="just">
              <a:lnSpc>
                <a:spcPct val="90000"/>
              </a:lnSpc>
              <a:buFont typeface="Wingdings" pitchFamily="2" charset="2"/>
              <a:buChar char="§"/>
              <a:defRPr/>
            </a:pPr>
            <a:r>
              <a:rPr lang="en-US" sz="2400" b="1" i="1" dirty="0" err="1" smtClean="0">
                <a:solidFill>
                  <a:schemeClr val="tx1"/>
                </a:solidFill>
              </a:rPr>
              <a:t>Tahap</a:t>
            </a:r>
            <a:r>
              <a:rPr lang="en-US" sz="2400" b="1" i="1" dirty="0" smtClean="0">
                <a:solidFill>
                  <a:schemeClr val="tx1"/>
                </a:solidFill>
              </a:rPr>
              <a:t> </a:t>
            </a:r>
            <a:r>
              <a:rPr lang="en-US" sz="2400" b="1" i="1" dirty="0" err="1" smtClean="0">
                <a:solidFill>
                  <a:schemeClr val="tx1"/>
                </a:solidFill>
              </a:rPr>
              <a:t>Operasi</a:t>
            </a:r>
            <a:r>
              <a:rPr lang="en-US" sz="2400" b="1" i="1" dirty="0" smtClean="0">
                <a:solidFill>
                  <a:schemeClr val="tx1"/>
                </a:solidFill>
              </a:rPr>
              <a:t> Usaha/ </a:t>
            </a:r>
            <a:r>
              <a:rPr lang="en-US" sz="2400" b="1" i="1" dirty="0" err="1" smtClean="0">
                <a:solidFill>
                  <a:schemeClr val="tx1"/>
                </a:solidFill>
              </a:rPr>
              <a:t>Proyek</a:t>
            </a:r>
            <a:endParaRPr lang="en-US" sz="2400" b="1" i="1" dirty="0" smtClean="0">
              <a:solidFill>
                <a:schemeClr val="tx1"/>
              </a:solidFill>
            </a:endParaRPr>
          </a:p>
          <a:p>
            <a:pPr algn="just">
              <a:lnSpc>
                <a:spcPct val="90000"/>
              </a:lnSpc>
              <a:buNone/>
              <a:defRPr/>
            </a:pPr>
            <a:endParaRPr lang="en-US" sz="2400" b="1" i="1" dirty="0" smtClean="0"/>
          </a:p>
          <a:p>
            <a:pPr lvl="1" algn="just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berakhirnya</a:t>
            </a:r>
            <a:r>
              <a:rPr lang="en-US" dirty="0" smtClean="0"/>
              <a:t> </a:t>
            </a:r>
            <a:r>
              <a:rPr lang="en-US" dirty="0" err="1" smtClean="0"/>
              <a:t>produksi</a:t>
            </a:r>
            <a:r>
              <a:rPr lang="en-US" dirty="0" smtClean="0"/>
              <a:t> </a:t>
            </a:r>
            <a:r>
              <a:rPr lang="en-US" dirty="0" err="1" smtClean="0"/>
              <a:t>percobaan</a:t>
            </a:r>
            <a:r>
              <a:rPr lang="en-US" dirty="0" smtClean="0"/>
              <a:t>, </a:t>
            </a:r>
            <a:r>
              <a:rPr lang="en-US" dirty="0" err="1" smtClean="0"/>
              <a:t>maka</a:t>
            </a:r>
            <a:r>
              <a:rPr lang="en-US" dirty="0" smtClean="0"/>
              <a:t> investor </a:t>
            </a:r>
            <a:r>
              <a:rPr lang="en-US" dirty="0" err="1" smtClean="0"/>
              <a:t>memasuki</a:t>
            </a:r>
            <a:r>
              <a:rPr lang="en-US" dirty="0" smtClean="0"/>
              <a:t> </a:t>
            </a:r>
            <a:r>
              <a:rPr lang="en-US" dirty="0" err="1" smtClean="0"/>
              <a:t>tahap</a:t>
            </a:r>
            <a:r>
              <a:rPr lang="en-US" dirty="0" smtClean="0"/>
              <a:t> </a:t>
            </a:r>
            <a:r>
              <a:rPr lang="en-US" dirty="0" err="1" smtClean="0"/>
              <a:t>operasi</a:t>
            </a:r>
            <a:r>
              <a:rPr lang="en-US" dirty="0" smtClean="0"/>
              <a:t> </a:t>
            </a:r>
            <a:r>
              <a:rPr lang="en-US" dirty="0" err="1" smtClean="0"/>
              <a:t>proyek</a:t>
            </a:r>
            <a:r>
              <a:rPr lang="en-US" dirty="0" smtClean="0"/>
              <a:t>. </a:t>
            </a:r>
          </a:p>
          <a:p>
            <a:pPr lvl="1" algn="just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dirty="0" err="1" smtClean="0"/>
              <a:t>Selama</a:t>
            </a:r>
            <a:r>
              <a:rPr lang="en-US" dirty="0" smtClean="0"/>
              <a:t> </a:t>
            </a:r>
            <a:r>
              <a:rPr lang="en-US" dirty="0" err="1" smtClean="0"/>
              <a:t>tahapan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, investor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menghadapi</a:t>
            </a:r>
            <a:r>
              <a:rPr lang="en-US" dirty="0" smtClean="0"/>
              <a:t> </a:t>
            </a:r>
            <a:r>
              <a:rPr lang="en-US" dirty="0" err="1" smtClean="0"/>
              <a:t>hambatan</a:t>
            </a:r>
            <a:r>
              <a:rPr lang="en-US" dirty="0" smtClean="0"/>
              <a:t> </a:t>
            </a:r>
            <a:r>
              <a:rPr lang="en-US" dirty="0" err="1" smtClean="0"/>
              <a:t>jangka</a:t>
            </a:r>
            <a:r>
              <a:rPr lang="en-US" dirty="0" smtClean="0"/>
              <a:t> </a:t>
            </a:r>
            <a:r>
              <a:rPr lang="en-US" dirty="0" err="1" smtClean="0"/>
              <a:t>pendek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jangka</a:t>
            </a:r>
            <a:r>
              <a:rPr lang="en-US" dirty="0" smtClean="0"/>
              <a:t> </a:t>
            </a:r>
            <a:r>
              <a:rPr lang="en-US" dirty="0" err="1" smtClean="0"/>
              <a:t>menengah</a:t>
            </a:r>
            <a:r>
              <a:rPr lang="en-US" dirty="0" smtClean="0"/>
              <a:t>. </a:t>
            </a:r>
          </a:p>
          <a:p>
            <a:pPr lvl="1" algn="just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dirty="0" err="1" smtClean="0"/>
              <a:t>Hambatan</a:t>
            </a:r>
            <a:r>
              <a:rPr lang="en-US" dirty="0" smtClean="0"/>
              <a:t> </a:t>
            </a:r>
            <a:r>
              <a:rPr lang="en-US" dirty="0" err="1" smtClean="0"/>
              <a:t>jangka</a:t>
            </a:r>
            <a:r>
              <a:rPr lang="en-US" dirty="0" smtClean="0"/>
              <a:t> </a:t>
            </a:r>
            <a:r>
              <a:rPr lang="en-US" dirty="0" err="1" smtClean="0"/>
              <a:t>pendek</a:t>
            </a:r>
            <a:r>
              <a:rPr lang="en-US" dirty="0" smtClean="0"/>
              <a:t>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berbagai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yang </a:t>
            </a:r>
            <a:r>
              <a:rPr lang="en-US" dirty="0" err="1" smtClean="0"/>
              <a:t>dihadapi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</a:t>
            </a:r>
            <a:r>
              <a:rPr lang="en-US" dirty="0" err="1" smtClean="0"/>
              <a:t>pertama</a:t>
            </a:r>
            <a:r>
              <a:rPr lang="en-US" dirty="0" smtClean="0"/>
              <a:t> </a:t>
            </a:r>
            <a:r>
              <a:rPr lang="en-US" dirty="0" err="1" smtClean="0"/>
              <a:t>pengoperasian</a:t>
            </a:r>
            <a:r>
              <a:rPr lang="en-US" dirty="0" smtClean="0"/>
              <a:t> </a:t>
            </a:r>
            <a:r>
              <a:rPr lang="en-US" dirty="0" err="1" smtClean="0"/>
              <a:t>proyek</a:t>
            </a:r>
            <a:r>
              <a:rPr lang="en-US" dirty="0" smtClean="0"/>
              <a:t>. </a:t>
            </a:r>
          </a:p>
          <a:p>
            <a:pPr lvl="1" algn="just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dirty="0" smtClean="0"/>
              <a:t>Yang </a:t>
            </a:r>
            <a:r>
              <a:rPr lang="en-US" dirty="0" err="1" smtClean="0"/>
              <a:t>termasuk</a:t>
            </a:r>
            <a:r>
              <a:rPr lang="en-US" dirty="0" smtClean="0"/>
              <a:t> </a:t>
            </a:r>
            <a:r>
              <a:rPr lang="en-US" dirty="0" err="1" smtClean="0"/>
              <a:t>hambatan</a:t>
            </a:r>
            <a:r>
              <a:rPr lang="en-US" dirty="0" smtClean="0"/>
              <a:t> </a:t>
            </a:r>
            <a:r>
              <a:rPr lang="en-US" dirty="0" err="1" smtClean="0"/>
              <a:t>jangka</a:t>
            </a:r>
            <a:r>
              <a:rPr lang="en-US" dirty="0" smtClean="0"/>
              <a:t> </a:t>
            </a:r>
            <a:r>
              <a:rPr lang="en-US" dirty="0" err="1" smtClean="0"/>
              <a:t>pendek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gangguan</a:t>
            </a:r>
            <a:r>
              <a:rPr lang="en-US" dirty="0" smtClean="0"/>
              <a:t> </a:t>
            </a:r>
            <a:r>
              <a:rPr lang="en-US" dirty="0" err="1" smtClean="0"/>
              <a:t>teknik</a:t>
            </a:r>
            <a:r>
              <a:rPr lang="en-US" dirty="0" smtClean="0"/>
              <a:t> </a:t>
            </a:r>
            <a:r>
              <a:rPr lang="en-US" dirty="0" err="1" smtClean="0"/>
              <a:t>pengoperasian</a:t>
            </a:r>
            <a:r>
              <a:rPr lang="en-US" dirty="0" smtClean="0"/>
              <a:t> </a:t>
            </a:r>
            <a:r>
              <a:rPr lang="en-US" dirty="0" err="1" smtClean="0"/>
              <a:t>sarana</a:t>
            </a:r>
            <a:r>
              <a:rPr lang="en-US" dirty="0" smtClean="0"/>
              <a:t> </a:t>
            </a:r>
            <a:r>
              <a:rPr lang="en-US" dirty="0" err="1" smtClean="0"/>
              <a:t>produksi</a:t>
            </a:r>
            <a:r>
              <a:rPr lang="en-US" dirty="0" smtClean="0"/>
              <a:t>, </a:t>
            </a:r>
            <a:r>
              <a:rPr lang="en-US" dirty="0" err="1" smtClean="0"/>
              <a:t>keterbatasan</a:t>
            </a:r>
            <a:r>
              <a:rPr lang="en-US" dirty="0" smtClean="0"/>
              <a:t> skill/</a:t>
            </a:r>
            <a:r>
              <a:rPr lang="en-US" dirty="0" err="1" smtClean="0"/>
              <a:t>ketrampilan</a:t>
            </a:r>
            <a:r>
              <a:rPr lang="en-US" dirty="0" smtClean="0"/>
              <a:t> operator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mengimplementasikan</a:t>
            </a:r>
            <a:r>
              <a:rPr lang="en-US" dirty="0" smtClean="0"/>
              <a:t> </a:t>
            </a:r>
            <a:r>
              <a:rPr lang="en-US" dirty="0" err="1" smtClean="0"/>
              <a:t>teknologi</a:t>
            </a:r>
            <a:r>
              <a:rPr lang="en-US" dirty="0" smtClean="0"/>
              <a:t>, </a:t>
            </a:r>
            <a:r>
              <a:rPr lang="en-US" dirty="0" err="1" smtClean="0"/>
              <a:t>terbatasnya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tenaga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pengoperasikan</a:t>
            </a:r>
            <a:r>
              <a:rPr lang="en-US" dirty="0" smtClean="0"/>
              <a:t> </a:t>
            </a:r>
            <a:r>
              <a:rPr lang="en-US" dirty="0" err="1" smtClean="0"/>
              <a:t>keseluruhan</a:t>
            </a:r>
            <a:r>
              <a:rPr lang="en-US" dirty="0" smtClean="0"/>
              <a:t> </a:t>
            </a:r>
            <a:r>
              <a:rPr lang="en-US" dirty="0" err="1" smtClean="0"/>
              <a:t>proyek</a:t>
            </a:r>
            <a:r>
              <a:rPr lang="en-US" dirty="0" smtClean="0"/>
              <a:t>. </a:t>
            </a:r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90000"/>
              </a:lnSpc>
              <a:buNone/>
              <a:defRPr/>
            </a:pPr>
            <a:endParaRPr lang="en-US" sz="2000" b="1" i="1" dirty="0" smtClean="0"/>
          </a:p>
          <a:p>
            <a:pPr lvl="1" algn="just">
              <a:lnSpc>
                <a:spcPct val="90000"/>
              </a:lnSpc>
              <a:buNone/>
              <a:defRPr/>
            </a:pPr>
            <a:endParaRPr lang="en-US" sz="1800" dirty="0" smtClean="0"/>
          </a:p>
          <a:p>
            <a:pPr lvl="1" algn="just">
              <a:lnSpc>
                <a:spcPct val="90000"/>
              </a:lnSpc>
              <a:buFont typeface="Wingdings" pitchFamily="2" charset="2"/>
              <a:buChar char="v"/>
              <a:defRPr/>
            </a:pPr>
            <a:r>
              <a:rPr lang="en-US" dirty="0" err="1" smtClean="0"/>
              <a:t>Sedangkan</a:t>
            </a:r>
            <a:r>
              <a:rPr lang="en-US" dirty="0" smtClean="0"/>
              <a:t> </a:t>
            </a:r>
            <a:r>
              <a:rPr lang="en-US" dirty="0" err="1" smtClean="0"/>
              <a:t>hambatan</a:t>
            </a:r>
            <a:r>
              <a:rPr lang="en-US" dirty="0" smtClean="0"/>
              <a:t> </a:t>
            </a:r>
            <a:r>
              <a:rPr lang="en-US" dirty="0" err="1" smtClean="0"/>
              <a:t>jangka</a:t>
            </a:r>
            <a:r>
              <a:rPr lang="en-US" dirty="0" smtClean="0"/>
              <a:t> </a:t>
            </a:r>
            <a:r>
              <a:rPr lang="en-US" dirty="0" err="1" smtClean="0"/>
              <a:t>menengah</a:t>
            </a:r>
            <a:r>
              <a:rPr lang="en-US" dirty="0" smtClean="0"/>
              <a:t> yang </a:t>
            </a:r>
            <a:r>
              <a:rPr lang="en-US" dirty="0" err="1" smtClean="0"/>
              <a:t>mungkin</a:t>
            </a:r>
            <a:r>
              <a:rPr lang="en-US" dirty="0" smtClean="0"/>
              <a:t> </a:t>
            </a:r>
            <a:r>
              <a:rPr lang="en-US" dirty="0" err="1" smtClean="0"/>
              <a:t>timbul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</a:p>
          <a:p>
            <a:pPr lvl="2" algn="just">
              <a:lnSpc>
                <a:spcPct val="90000"/>
              </a:lnSpc>
              <a:defRPr/>
            </a:pPr>
            <a:r>
              <a:rPr lang="en-US" sz="2200" dirty="0" err="1" smtClean="0"/>
              <a:t>Tidak</a:t>
            </a:r>
            <a:r>
              <a:rPr lang="en-US" sz="2200" dirty="0" smtClean="0"/>
              <a:t> </a:t>
            </a:r>
            <a:r>
              <a:rPr lang="en-US" sz="2200" dirty="0" err="1" smtClean="0"/>
              <a:t>mampu</a:t>
            </a:r>
            <a:r>
              <a:rPr lang="en-US" sz="2200" dirty="0" smtClean="0"/>
              <a:t> </a:t>
            </a:r>
            <a:r>
              <a:rPr lang="en-US" sz="2200" dirty="0" err="1" smtClean="0"/>
              <a:t>bersaing</a:t>
            </a:r>
            <a:r>
              <a:rPr lang="en-US" sz="2200" dirty="0" smtClean="0"/>
              <a:t> </a:t>
            </a:r>
            <a:r>
              <a:rPr lang="en-US" sz="2200" dirty="0" err="1" smtClean="0"/>
              <a:t>dengan</a:t>
            </a:r>
            <a:r>
              <a:rPr lang="en-US" sz="2200" dirty="0" smtClean="0"/>
              <a:t> </a:t>
            </a:r>
            <a:r>
              <a:rPr lang="en-US" sz="2200" dirty="0" err="1" smtClean="0"/>
              <a:t>perusahaan</a:t>
            </a:r>
            <a:r>
              <a:rPr lang="en-US" sz="2200" dirty="0" smtClean="0"/>
              <a:t> </a:t>
            </a:r>
            <a:r>
              <a:rPr lang="en-US" sz="2200" dirty="0" err="1" smtClean="0"/>
              <a:t>pesaing</a:t>
            </a:r>
            <a:endParaRPr lang="en-US" sz="2200" dirty="0" smtClean="0"/>
          </a:p>
          <a:p>
            <a:pPr lvl="2" algn="just">
              <a:lnSpc>
                <a:spcPct val="90000"/>
              </a:lnSpc>
              <a:defRPr/>
            </a:pPr>
            <a:r>
              <a:rPr lang="en-US" sz="2200" dirty="0" smtClean="0"/>
              <a:t>Problem </a:t>
            </a:r>
            <a:r>
              <a:rPr lang="en-US" sz="2200" dirty="0" err="1" smtClean="0"/>
              <a:t>produksi</a:t>
            </a:r>
            <a:r>
              <a:rPr lang="en-US" sz="2200" dirty="0" smtClean="0"/>
              <a:t> (</a:t>
            </a:r>
            <a:r>
              <a:rPr lang="en-US" sz="2200" dirty="0" err="1" smtClean="0"/>
              <a:t>menyusutnya</a:t>
            </a:r>
            <a:r>
              <a:rPr lang="en-US" sz="2200" dirty="0" smtClean="0"/>
              <a:t> </a:t>
            </a:r>
            <a:r>
              <a:rPr lang="en-US" sz="2200" dirty="0" err="1" smtClean="0"/>
              <a:t>pasokan</a:t>
            </a:r>
            <a:r>
              <a:rPr lang="en-US" sz="2200" dirty="0" smtClean="0"/>
              <a:t> </a:t>
            </a:r>
            <a:r>
              <a:rPr lang="en-US" sz="2200" dirty="0" err="1" smtClean="0"/>
              <a:t>bahan</a:t>
            </a:r>
            <a:r>
              <a:rPr lang="en-US" sz="2200" dirty="0" smtClean="0"/>
              <a:t> </a:t>
            </a:r>
            <a:r>
              <a:rPr lang="en-US" sz="2200" dirty="0" err="1" smtClean="0"/>
              <a:t>baku</a:t>
            </a:r>
            <a:r>
              <a:rPr lang="en-US" sz="2200" dirty="0" smtClean="0"/>
              <a:t> </a:t>
            </a:r>
            <a:r>
              <a:rPr lang="en-US" sz="2200" dirty="0" err="1" smtClean="0"/>
              <a:t>dan</a:t>
            </a:r>
            <a:r>
              <a:rPr lang="en-US" sz="2200" dirty="0" smtClean="0"/>
              <a:t> </a:t>
            </a:r>
            <a:r>
              <a:rPr lang="en-US" sz="2200" dirty="0" err="1" smtClean="0"/>
              <a:t>bahan</a:t>
            </a:r>
            <a:r>
              <a:rPr lang="en-US" sz="2200" dirty="0" smtClean="0"/>
              <a:t> </a:t>
            </a:r>
            <a:r>
              <a:rPr lang="en-US" sz="2200" dirty="0" err="1" smtClean="0"/>
              <a:t>pembantu</a:t>
            </a:r>
            <a:r>
              <a:rPr lang="en-US" sz="2200" dirty="0" smtClean="0"/>
              <a:t>)</a:t>
            </a:r>
          </a:p>
          <a:p>
            <a:pPr lvl="2" algn="just">
              <a:lnSpc>
                <a:spcPct val="90000"/>
              </a:lnSpc>
              <a:defRPr/>
            </a:pPr>
            <a:r>
              <a:rPr lang="en-US" sz="2200" dirty="0" err="1" smtClean="0"/>
              <a:t>Meningkatnya</a:t>
            </a:r>
            <a:r>
              <a:rPr lang="en-US" sz="2200" dirty="0" smtClean="0"/>
              <a:t> </a:t>
            </a:r>
            <a:r>
              <a:rPr lang="en-US" sz="2200" dirty="0" err="1" smtClean="0"/>
              <a:t>harga</a:t>
            </a:r>
            <a:r>
              <a:rPr lang="en-US" sz="2200" dirty="0" smtClean="0"/>
              <a:t> </a:t>
            </a:r>
            <a:r>
              <a:rPr lang="en-US" sz="2200" dirty="0" err="1" smtClean="0"/>
              <a:t>bahan</a:t>
            </a:r>
            <a:r>
              <a:rPr lang="en-US" sz="2200" dirty="0" smtClean="0"/>
              <a:t> </a:t>
            </a:r>
            <a:r>
              <a:rPr lang="en-US" sz="2200" dirty="0" err="1" smtClean="0"/>
              <a:t>baku</a:t>
            </a:r>
            <a:endParaRPr lang="en-US" sz="2200" dirty="0" smtClean="0"/>
          </a:p>
          <a:p>
            <a:pPr lvl="2" algn="just">
              <a:lnSpc>
                <a:spcPct val="90000"/>
              </a:lnSpc>
              <a:defRPr/>
            </a:pPr>
            <a:r>
              <a:rPr lang="en-US" sz="2200" dirty="0" err="1" smtClean="0"/>
              <a:t>Tidak</a:t>
            </a:r>
            <a:r>
              <a:rPr lang="en-US" sz="2200" dirty="0" smtClean="0"/>
              <a:t> </a:t>
            </a:r>
            <a:r>
              <a:rPr lang="en-US" sz="2200" dirty="0" err="1" smtClean="0"/>
              <a:t>tercapai</a:t>
            </a:r>
            <a:r>
              <a:rPr lang="en-US" sz="2200" dirty="0" smtClean="0"/>
              <a:t> </a:t>
            </a:r>
            <a:r>
              <a:rPr lang="en-US" sz="2200" dirty="0" err="1" smtClean="0"/>
              <a:t>proyeksi</a:t>
            </a:r>
            <a:r>
              <a:rPr lang="en-US" sz="2200" dirty="0" smtClean="0"/>
              <a:t> </a:t>
            </a:r>
            <a:r>
              <a:rPr lang="en-US" sz="2200" dirty="0" err="1" smtClean="0"/>
              <a:t>jumlah</a:t>
            </a:r>
            <a:r>
              <a:rPr lang="en-US" sz="2200" dirty="0" smtClean="0"/>
              <a:t> </a:t>
            </a:r>
            <a:r>
              <a:rPr lang="en-US" sz="2200" dirty="0" err="1" smtClean="0"/>
              <a:t>dan</a:t>
            </a:r>
            <a:r>
              <a:rPr lang="en-US" sz="2200" dirty="0" smtClean="0"/>
              <a:t> </a:t>
            </a:r>
            <a:r>
              <a:rPr lang="en-US" sz="2200" dirty="0" err="1" smtClean="0"/>
              <a:t>anggaran</a:t>
            </a:r>
            <a:r>
              <a:rPr lang="en-US" sz="2200" dirty="0" smtClean="0"/>
              <a:t> </a:t>
            </a:r>
            <a:r>
              <a:rPr lang="en-US" sz="2200" dirty="0" err="1" smtClean="0"/>
              <a:t>penjualan</a:t>
            </a:r>
            <a:endParaRPr lang="en-US" sz="2200" dirty="0" smtClean="0"/>
          </a:p>
          <a:p>
            <a:pPr lvl="2" algn="just">
              <a:lnSpc>
                <a:spcPct val="90000"/>
              </a:lnSpc>
              <a:defRPr/>
            </a:pPr>
            <a:r>
              <a:rPr lang="en-US" sz="2200" dirty="0" err="1" smtClean="0"/>
              <a:t>Keuntungan</a:t>
            </a:r>
            <a:r>
              <a:rPr lang="en-US" sz="2200" dirty="0" smtClean="0"/>
              <a:t> </a:t>
            </a:r>
            <a:r>
              <a:rPr lang="en-US" sz="2200" dirty="0" err="1" smtClean="0"/>
              <a:t>proyek</a:t>
            </a:r>
            <a:r>
              <a:rPr lang="en-US" sz="2200" dirty="0" smtClean="0"/>
              <a:t> </a:t>
            </a:r>
            <a:r>
              <a:rPr lang="en-US" sz="2200" dirty="0" err="1" smtClean="0"/>
              <a:t>terlalu</a:t>
            </a:r>
            <a:r>
              <a:rPr lang="en-US" sz="2200" dirty="0" smtClean="0"/>
              <a:t> </a:t>
            </a:r>
            <a:r>
              <a:rPr lang="en-US" sz="2200" dirty="0" err="1" smtClean="0"/>
              <a:t>kecil</a:t>
            </a:r>
            <a:r>
              <a:rPr lang="en-US" sz="2200" dirty="0" smtClean="0"/>
              <a:t> </a:t>
            </a:r>
            <a:r>
              <a:rPr lang="en-US" sz="2200" dirty="0" err="1" smtClean="0"/>
              <a:t>dan</a:t>
            </a:r>
            <a:r>
              <a:rPr lang="en-US" sz="2200" dirty="0" smtClean="0"/>
              <a:t> </a:t>
            </a:r>
            <a:r>
              <a:rPr lang="en-US" sz="2200" dirty="0" err="1" smtClean="0"/>
              <a:t>mengakibatkan</a:t>
            </a:r>
            <a:r>
              <a:rPr lang="en-US" sz="2200" dirty="0" smtClean="0"/>
              <a:t> </a:t>
            </a:r>
            <a:r>
              <a:rPr lang="en-US" sz="2200" dirty="0" err="1" smtClean="0"/>
              <a:t>kerugian</a:t>
            </a:r>
            <a:endParaRPr lang="en-US" sz="2200" dirty="0" smtClean="0"/>
          </a:p>
          <a:p>
            <a:pPr lvl="2" algn="just">
              <a:lnSpc>
                <a:spcPct val="90000"/>
              </a:lnSpc>
              <a:defRPr/>
            </a:pPr>
            <a:r>
              <a:rPr lang="en-US" sz="2200" dirty="0" err="1" smtClean="0"/>
              <a:t>Muncul</a:t>
            </a:r>
            <a:r>
              <a:rPr lang="en-US" sz="2200" dirty="0" smtClean="0"/>
              <a:t> </a:t>
            </a:r>
            <a:r>
              <a:rPr lang="en-US" sz="2200" dirty="0" err="1" smtClean="0"/>
              <a:t>perusahaan</a:t>
            </a:r>
            <a:r>
              <a:rPr lang="en-US" sz="2200" dirty="0" smtClean="0"/>
              <a:t> </a:t>
            </a:r>
            <a:r>
              <a:rPr lang="en-US" sz="2200" dirty="0" err="1" smtClean="0"/>
              <a:t>pesaing</a:t>
            </a:r>
            <a:r>
              <a:rPr lang="en-US" sz="2200" dirty="0" smtClean="0"/>
              <a:t> </a:t>
            </a:r>
            <a:r>
              <a:rPr lang="en-US" sz="2200" dirty="0" err="1" smtClean="0"/>
              <a:t>dengan</a:t>
            </a:r>
            <a:r>
              <a:rPr lang="en-US" sz="2200" dirty="0" smtClean="0"/>
              <a:t> </a:t>
            </a:r>
            <a:r>
              <a:rPr lang="en-US" sz="2200" dirty="0" err="1" smtClean="0"/>
              <a:t>teknologi</a:t>
            </a:r>
            <a:r>
              <a:rPr lang="en-US" sz="2200" dirty="0" smtClean="0"/>
              <a:t> </a:t>
            </a:r>
            <a:r>
              <a:rPr lang="en-US" sz="2200" dirty="0" err="1" smtClean="0"/>
              <a:t>dan</a:t>
            </a:r>
            <a:r>
              <a:rPr lang="en-US" sz="2200" dirty="0" smtClean="0"/>
              <a:t> </a:t>
            </a:r>
            <a:r>
              <a:rPr lang="en-US" sz="2200" dirty="0" err="1" smtClean="0"/>
              <a:t>produk</a:t>
            </a:r>
            <a:r>
              <a:rPr lang="en-US" sz="2200" dirty="0" smtClean="0"/>
              <a:t> yang </a:t>
            </a:r>
            <a:r>
              <a:rPr lang="en-US" sz="2200" dirty="0" err="1" smtClean="0"/>
              <a:t>lebih</a:t>
            </a:r>
            <a:r>
              <a:rPr lang="en-US" sz="2200" dirty="0" smtClean="0"/>
              <a:t> </a:t>
            </a:r>
            <a:r>
              <a:rPr lang="en-US" sz="2200" dirty="0" err="1" smtClean="0"/>
              <a:t>canggih</a:t>
            </a:r>
            <a:endParaRPr lang="en-US" sz="2200" dirty="0" smtClean="0"/>
          </a:p>
          <a:p>
            <a:pPr lvl="2" algn="just">
              <a:lnSpc>
                <a:spcPct val="90000"/>
              </a:lnSpc>
              <a:defRPr/>
            </a:pPr>
            <a:r>
              <a:rPr lang="en-US" sz="2200" dirty="0" err="1" smtClean="0"/>
              <a:t>Kesulitan</a:t>
            </a:r>
            <a:r>
              <a:rPr lang="en-US" sz="2200" dirty="0" smtClean="0"/>
              <a:t> </a:t>
            </a:r>
            <a:r>
              <a:rPr lang="en-US" sz="2200" dirty="0" err="1" smtClean="0"/>
              <a:t>mendapatkan</a:t>
            </a:r>
            <a:r>
              <a:rPr lang="en-US" sz="2200" dirty="0" smtClean="0"/>
              <a:t> </a:t>
            </a:r>
            <a:r>
              <a:rPr lang="en-US" sz="2200" dirty="0" err="1" smtClean="0"/>
              <a:t>dana</a:t>
            </a:r>
            <a:r>
              <a:rPr lang="en-US" sz="2200" dirty="0" smtClean="0"/>
              <a:t> modal </a:t>
            </a:r>
            <a:r>
              <a:rPr lang="en-US" sz="2200" dirty="0" err="1" smtClean="0"/>
              <a:t>kerja</a:t>
            </a:r>
            <a:r>
              <a:rPr lang="en-US" sz="2200" dirty="0" smtClean="0"/>
              <a:t> </a:t>
            </a:r>
            <a:r>
              <a:rPr lang="en-US" sz="2200" dirty="0" err="1" smtClean="0"/>
              <a:t>tambahan</a:t>
            </a:r>
            <a:r>
              <a:rPr lang="en-US" sz="2200" dirty="0" smtClean="0"/>
              <a:t> </a:t>
            </a:r>
            <a:r>
              <a:rPr lang="en-US" sz="2200" dirty="0" err="1" smtClean="0"/>
              <a:t>dengan</a:t>
            </a:r>
            <a:r>
              <a:rPr lang="en-US" sz="2200" dirty="0" smtClean="0"/>
              <a:t> </a:t>
            </a:r>
            <a:r>
              <a:rPr lang="en-US" sz="2200" dirty="0" err="1" smtClean="0"/>
              <a:t>suku</a:t>
            </a:r>
            <a:r>
              <a:rPr lang="en-US" sz="2200" dirty="0" smtClean="0"/>
              <a:t> </a:t>
            </a:r>
            <a:r>
              <a:rPr lang="en-US" sz="2200" dirty="0" err="1" smtClean="0"/>
              <a:t>bunga</a:t>
            </a:r>
            <a:r>
              <a:rPr lang="en-US" sz="2200" dirty="0" smtClean="0"/>
              <a:t> </a:t>
            </a:r>
            <a:r>
              <a:rPr lang="en-US" sz="2200" dirty="0" err="1" smtClean="0"/>
              <a:t>kredit</a:t>
            </a:r>
            <a:r>
              <a:rPr lang="en-US" sz="2200" dirty="0" smtClean="0"/>
              <a:t> yang </a:t>
            </a:r>
            <a:r>
              <a:rPr lang="en-US" sz="2200" dirty="0" err="1" smtClean="0"/>
              <a:t>wajar</a:t>
            </a:r>
            <a:endParaRPr lang="en-US" sz="2200" dirty="0" smtClean="0"/>
          </a:p>
          <a:p>
            <a:pPr lvl="2" algn="just">
              <a:lnSpc>
                <a:spcPct val="90000"/>
              </a:lnSpc>
              <a:defRPr/>
            </a:pPr>
            <a:r>
              <a:rPr lang="en-US" sz="2200" dirty="0" err="1" smtClean="0"/>
              <a:t>Kinerja</a:t>
            </a:r>
            <a:r>
              <a:rPr lang="en-US" sz="2200" dirty="0" smtClean="0"/>
              <a:t> </a:t>
            </a:r>
            <a:r>
              <a:rPr lang="en-US" sz="2200" dirty="0" err="1" smtClean="0"/>
              <a:t>manajemen</a:t>
            </a:r>
            <a:r>
              <a:rPr lang="en-US" sz="2200" dirty="0" smtClean="0"/>
              <a:t> </a:t>
            </a:r>
            <a:r>
              <a:rPr lang="en-US" sz="2200" dirty="0" err="1" smtClean="0"/>
              <a:t>dan</a:t>
            </a:r>
            <a:r>
              <a:rPr lang="en-US" sz="2200" dirty="0" smtClean="0"/>
              <a:t> </a:t>
            </a:r>
            <a:r>
              <a:rPr lang="en-US" sz="2200" dirty="0" err="1" smtClean="0"/>
              <a:t>dewan</a:t>
            </a:r>
            <a:r>
              <a:rPr lang="en-US" sz="2200" dirty="0" smtClean="0"/>
              <a:t> </a:t>
            </a:r>
            <a:r>
              <a:rPr lang="en-US" sz="2200" dirty="0" err="1" smtClean="0"/>
              <a:t>komisaris</a:t>
            </a:r>
            <a:r>
              <a:rPr lang="en-US" sz="2200" dirty="0" smtClean="0"/>
              <a:t> </a:t>
            </a:r>
            <a:r>
              <a:rPr lang="en-US" sz="2200" dirty="0" err="1" smtClean="0"/>
              <a:t>pengelola</a:t>
            </a:r>
            <a:r>
              <a:rPr lang="en-US" sz="2200" dirty="0" smtClean="0"/>
              <a:t> </a:t>
            </a:r>
            <a:r>
              <a:rPr lang="en-US" sz="2200" dirty="0" err="1" smtClean="0"/>
              <a:t>operasi</a:t>
            </a:r>
            <a:r>
              <a:rPr lang="en-US" sz="2200" dirty="0" smtClean="0"/>
              <a:t> </a:t>
            </a:r>
            <a:r>
              <a:rPr lang="en-US" sz="2200" dirty="0" err="1" smtClean="0"/>
              <a:t>proyek</a:t>
            </a:r>
            <a:r>
              <a:rPr lang="en-US" sz="2200" dirty="0" smtClean="0"/>
              <a:t> yang </a:t>
            </a:r>
            <a:r>
              <a:rPr lang="en-US" sz="2200" dirty="0" err="1" smtClean="0"/>
              <a:t>rendah</a:t>
            </a:r>
            <a:r>
              <a:rPr lang="en-US" sz="2200" dirty="0" smtClean="0"/>
              <a:t>.</a:t>
            </a:r>
          </a:p>
          <a:p>
            <a:pPr algn="just"/>
            <a:endParaRPr lang="en-US" sz="2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28800"/>
            <a:ext cx="8305800" cy="5029200"/>
          </a:xfrm>
        </p:spPr>
        <p:txBody>
          <a:bodyPr>
            <a:normAutofit/>
          </a:bodyPr>
          <a:lstStyle/>
          <a:p>
            <a:pPr lvl="1" algn="just">
              <a:buFont typeface="Wingdings" pitchFamily="2" charset="2"/>
              <a:buChar char="v"/>
            </a:pP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memperkecil</a:t>
            </a:r>
            <a:r>
              <a:rPr lang="en-US" sz="2000" dirty="0" smtClean="0"/>
              <a:t> </a:t>
            </a:r>
            <a:r>
              <a:rPr lang="en-US" sz="2000" dirty="0" err="1" smtClean="0"/>
              <a:t>resiko</a:t>
            </a:r>
            <a:r>
              <a:rPr lang="en-US" sz="2000" dirty="0" smtClean="0"/>
              <a:t> </a:t>
            </a:r>
            <a:r>
              <a:rPr lang="en-US" sz="2000" dirty="0" err="1" smtClean="0"/>
              <a:t>proyek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hambatan</a:t>
            </a:r>
            <a:r>
              <a:rPr lang="en-US" sz="2000" dirty="0" smtClean="0"/>
              <a:t> </a:t>
            </a:r>
            <a:r>
              <a:rPr lang="en-US" sz="2000" dirty="0" err="1" smtClean="0"/>
              <a:t>jangka</a:t>
            </a:r>
            <a:r>
              <a:rPr lang="en-US" sz="2000" dirty="0" smtClean="0"/>
              <a:t> </a:t>
            </a:r>
            <a:r>
              <a:rPr lang="en-US" sz="2000" dirty="0" err="1" smtClean="0"/>
              <a:t>menengah</a:t>
            </a:r>
            <a:r>
              <a:rPr lang="en-US" sz="2000" dirty="0" smtClean="0"/>
              <a:t>, </a:t>
            </a:r>
            <a:r>
              <a:rPr lang="en-US" sz="2000" dirty="0" err="1" smtClean="0"/>
              <a:t>maka</a:t>
            </a:r>
            <a:r>
              <a:rPr lang="en-US" sz="2000" dirty="0" smtClean="0"/>
              <a:t> </a:t>
            </a:r>
            <a:r>
              <a:rPr lang="en-US" sz="2000" dirty="0" err="1" smtClean="0"/>
              <a:t>manajemen</a:t>
            </a:r>
            <a:r>
              <a:rPr lang="en-US" sz="2000" dirty="0" smtClean="0"/>
              <a:t> </a:t>
            </a:r>
            <a:r>
              <a:rPr lang="en-US" sz="2000" dirty="0" err="1" smtClean="0"/>
              <a:t>perusahaan</a:t>
            </a:r>
            <a:r>
              <a:rPr lang="en-US" sz="2000" dirty="0" smtClean="0"/>
              <a:t> </a:t>
            </a:r>
            <a:r>
              <a:rPr lang="en-US" sz="2000" dirty="0" err="1" smtClean="0"/>
              <a:t>wajib</a:t>
            </a:r>
            <a:r>
              <a:rPr lang="en-US" sz="2000" dirty="0" smtClean="0"/>
              <a:t> </a:t>
            </a:r>
            <a:r>
              <a:rPr lang="en-US" sz="2000" dirty="0" err="1" smtClean="0"/>
              <a:t>menyusun</a:t>
            </a:r>
            <a:r>
              <a:rPr lang="en-US" sz="2000" dirty="0" smtClean="0"/>
              <a:t> </a:t>
            </a:r>
            <a:r>
              <a:rPr lang="en-US" sz="2000" dirty="0" err="1" smtClean="0"/>
              <a:t>rencana</a:t>
            </a:r>
            <a:r>
              <a:rPr lang="en-US" sz="2000" dirty="0" smtClean="0"/>
              <a:t> </a:t>
            </a:r>
            <a:r>
              <a:rPr lang="en-US" sz="2000" dirty="0" err="1" smtClean="0"/>
              <a:t>kerja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anggaran</a:t>
            </a:r>
            <a:r>
              <a:rPr lang="en-US" sz="2000" dirty="0" smtClean="0"/>
              <a:t> </a:t>
            </a:r>
            <a:r>
              <a:rPr lang="en-US" sz="2000" dirty="0" err="1" smtClean="0"/>
              <a:t>jangka</a:t>
            </a:r>
            <a:r>
              <a:rPr lang="en-US" sz="2000" dirty="0" smtClean="0"/>
              <a:t> </a:t>
            </a:r>
            <a:r>
              <a:rPr lang="en-US" sz="2000" dirty="0" err="1" smtClean="0"/>
              <a:t>menengah</a:t>
            </a:r>
            <a:r>
              <a:rPr lang="en-US" sz="2000" dirty="0" smtClean="0"/>
              <a:t>. </a:t>
            </a:r>
          </a:p>
          <a:p>
            <a:pPr lvl="1" algn="just">
              <a:buFont typeface="Wingdings" pitchFamily="2" charset="2"/>
              <a:buChar char="v"/>
            </a:pP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penyusunan</a:t>
            </a:r>
            <a:r>
              <a:rPr lang="en-US" sz="2000" dirty="0" smtClean="0"/>
              <a:t> </a:t>
            </a:r>
            <a:r>
              <a:rPr lang="en-US" sz="2000" dirty="0" err="1" smtClean="0"/>
              <a:t>rencana</a:t>
            </a:r>
            <a:r>
              <a:rPr lang="en-US" sz="2000" dirty="0" smtClean="0"/>
              <a:t> </a:t>
            </a:r>
            <a:r>
              <a:rPr lang="en-US" sz="2000" dirty="0" err="1" smtClean="0"/>
              <a:t>kerja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anggaran</a:t>
            </a:r>
            <a:r>
              <a:rPr lang="en-US" sz="2000" dirty="0" smtClean="0"/>
              <a:t> </a:t>
            </a:r>
            <a:r>
              <a:rPr lang="en-US" sz="2000" dirty="0" err="1" smtClean="0"/>
              <a:t>jangka</a:t>
            </a:r>
            <a:r>
              <a:rPr lang="en-US" sz="2000" dirty="0" smtClean="0"/>
              <a:t> </a:t>
            </a:r>
            <a:r>
              <a:rPr lang="en-US" sz="2000" dirty="0" err="1" smtClean="0"/>
              <a:t>menengah</a:t>
            </a:r>
            <a:r>
              <a:rPr lang="en-US" sz="2000" dirty="0" smtClean="0"/>
              <a:t>, yang </a:t>
            </a:r>
            <a:r>
              <a:rPr lang="en-US" sz="2000" dirty="0" err="1" smtClean="0"/>
              <a:t>harus</a:t>
            </a:r>
            <a:r>
              <a:rPr lang="en-US" sz="2000" dirty="0" smtClean="0"/>
              <a:t> </a:t>
            </a:r>
            <a:r>
              <a:rPr lang="en-US" sz="2000" dirty="0" err="1" smtClean="0"/>
              <a:t>dilakukan</a:t>
            </a:r>
            <a:r>
              <a:rPr lang="en-US" sz="2000" dirty="0" smtClean="0"/>
              <a:t> </a:t>
            </a:r>
            <a:r>
              <a:rPr lang="en-US" sz="2000" dirty="0" err="1" smtClean="0"/>
              <a:t>manajemen</a:t>
            </a:r>
            <a:r>
              <a:rPr lang="en-US" sz="2000" dirty="0" smtClean="0"/>
              <a:t>, </a:t>
            </a:r>
            <a:r>
              <a:rPr lang="en-US" sz="2000" dirty="0" err="1" smtClean="0"/>
              <a:t>sb</a:t>
            </a:r>
            <a:r>
              <a:rPr lang="en-US" sz="2000" dirty="0" smtClean="0"/>
              <a:t> :</a:t>
            </a:r>
          </a:p>
          <a:p>
            <a:pPr lvl="2" algn="just"/>
            <a:r>
              <a:rPr lang="en-US" sz="2000" dirty="0" err="1" smtClean="0"/>
              <a:t>Menganalisis</a:t>
            </a:r>
            <a:r>
              <a:rPr lang="en-US" sz="2000" dirty="0" smtClean="0"/>
              <a:t> </a:t>
            </a:r>
            <a:r>
              <a:rPr lang="en-US" sz="2000" dirty="0" err="1" smtClean="0"/>
              <a:t>perkembangan</a:t>
            </a:r>
            <a:r>
              <a:rPr lang="en-US" sz="2000" dirty="0" smtClean="0"/>
              <a:t> </a:t>
            </a:r>
            <a:r>
              <a:rPr lang="en-US" sz="2000" dirty="0" err="1" smtClean="0"/>
              <a:t>lingkungan</a:t>
            </a:r>
            <a:r>
              <a:rPr lang="en-US" sz="2000" dirty="0" smtClean="0"/>
              <a:t> </a:t>
            </a:r>
            <a:r>
              <a:rPr lang="en-US" sz="2000" dirty="0" err="1" smtClean="0"/>
              <a:t>bisnis</a:t>
            </a:r>
            <a:r>
              <a:rPr lang="en-US" sz="2000" dirty="0" smtClean="0"/>
              <a:t> </a:t>
            </a:r>
            <a:r>
              <a:rPr lang="en-US" sz="2000" dirty="0" err="1" smtClean="0"/>
              <a:t>ekstern</a:t>
            </a:r>
            <a:r>
              <a:rPr lang="en-US" sz="2000" dirty="0" smtClean="0"/>
              <a:t> </a:t>
            </a:r>
            <a:r>
              <a:rPr lang="en-US" sz="2000" dirty="0" err="1" smtClean="0"/>
              <a:t>proyek</a:t>
            </a:r>
            <a:r>
              <a:rPr lang="en-US" sz="2000" dirty="0" smtClean="0"/>
              <a:t> </a:t>
            </a:r>
            <a:r>
              <a:rPr lang="en-US" sz="2000" dirty="0" err="1" smtClean="0"/>
              <a:t>selama</a:t>
            </a:r>
            <a:r>
              <a:rPr lang="en-US" sz="2000" dirty="0" smtClean="0"/>
              <a:t> lima </a:t>
            </a:r>
            <a:r>
              <a:rPr lang="en-US" sz="2000" dirty="0" err="1" smtClean="0"/>
              <a:t>sampai</a:t>
            </a:r>
            <a:r>
              <a:rPr lang="en-US" sz="2000" dirty="0" smtClean="0"/>
              <a:t> </a:t>
            </a:r>
            <a:r>
              <a:rPr lang="en-US" sz="2000" dirty="0" err="1" smtClean="0"/>
              <a:t>sepuluh</a:t>
            </a:r>
            <a:r>
              <a:rPr lang="en-US" sz="2000" dirty="0" smtClean="0"/>
              <a:t> </a:t>
            </a:r>
            <a:r>
              <a:rPr lang="en-US" sz="2000" dirty="0" err="1" smtClean="0"/>
              <a:t>tahun</a:t>
            </a:r>
            <a:r>
              <a:rPr lang="en-US" sz="2000" dirty="0" smtClean="0"/>
              <a:t> yang </a:t>
            </a:r>
            <a:r>
              <a:rPr lang="en-US" sz="2000" dirty="0" err="1" smtClean="0"/>
              <a:t>akan</a:t>
            </a:r>
            <a:r>
              <a:rPr lang="en-US" sz="2000" dirty="0" smtClean="0"/>
              <a:t> </a:t>
            </a:r>
            <a:r>
              <a:rPr lang="en-US" sz="2000" dirty="0" err="1" smtClean="0"/>
              <a:t>datang</a:t>
            </a:r>
            <a:endParaRPr lang="en-US" sz="2000" dirty="0" smtClean="0"/>
          </a:p>
          <a:p>
            <a:pPr lvl="2" algn="just"/>
            <a:r>
              <a:rPr lang="en-US" sz="2000" dirty="0" err="1" smtClean="0"/>
              <a:t>Menganalisis</a:t>
            </a:r>
            <a:r>
              <a:rPr lang="en-US" sz="2000" dirty="0" smtClean="0"/>
              <a:t> </a:t>
            </a:r>
            <a:r>
              <a:rPr lang="en-US" sz="2000" dirty="0" err="1" smtClean="0"/>
              <a:t>kekuatan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kelemahan</a:t>
            </a:r>
            <a:r>
              <a:rPr lang="en-US" sz="2000" dirty="0" smtClean="0"/>
              <a:t> </a:t>
            </a:r>
            <a:r>
              <a:rPr lang="en-US" sz="2000" dirty="0" err="1" smtClean="0"/>
              <a:t>perusahaan</a:t>
            </a:r>
            <a:endParaRPr lang="en-US" sz="2000" dirty="0" smtClean="0"/>
          </a:p>
          <a:p>
            <a:pPr lvl="2" algn="just"/>
            <a:r>
              <a:rPr lang="en-US" sz="2000" dirty="0" err="1" smtClean="0"/>
              <a:t>Menentukan</a:t>
            </a:r>
            <a:r>
              <a:rPr lang="en-US" sz="2000" dirty="0" smtClean="0"/>
              <a:t> </a:t>
            </a:r>
            <a:r>
              <a:rPr lang="en-US" sz="2000" dirty="0" err="1" smtClean="0"/>
              <a:t>tujuan</a:t>
            </a:r>
            <a:r>
              <a:rPr lang="en-US" sz="2000" dirty="0" smtClean="0"/>
              <a:t> </a:t>
            </a:r>
            <a:r>
              <a:rPr lang="en-US" sz="2000" dirty="0" err="1" smtClean="0"/>
              <a:t>manajemen</a:t>
            </a:r>
            <a:r>
              <a:rPr lang="en-US" sz="2000" dirty="0" smtClean="0"/>
              <a:t> </a:t>
            </a:r>
            <a:r>
              <a:rPr lang="en-US" sz="2000" dirty="0" err="1" smtClean="0"/>
              <a:t>pemasaran</a:t>
            </a:r>
            <a:r>
              <a:rPr lang="en-US" sz="2000" dirty="0" smtClean="0"/>
              <a:t>, </a:t>
            </a:r>
            <a:r>
              <a:rPr lang="en-US" sz="2000" dirty="0" err="1" smtClean="0"/>
              <a:t>produksi</a:t>
            </a:r>
            <a:r>
              <a:rPr lang="en-US" sz="2000" dirty="0" smtClean="0"/>
              <a:t>, </a:t>
            </a:r>
            <a:r>
              <a:rPr lang="en-US" sz="2000" dirty="0" err="1" smtClean="0"/>
              <a:t>penjualan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keuangan</a:t>
            </a:r>
            <a:r>
              <a:rPr lang="en-US" sz="2000" dirty="0" smtClean="0"/>
              <a:t> yang </a:t>
            </a:r>
            <a:r>
              <a:rPr lang="en-US" sz="2000" dirty="0" err="1" smtClean="0"/>
              <a:t>ingin</a:t>
            </a:r>
            <a:r>
              <a:rPr lang="en-US" sz="2000" dirty="0" smtClean="0"/>
              <a:t> </a:t>
            </a:r>
            <a:r>
              <a:rPr lang="en-US" sz="2000" dirty="0" err="1" smtClean="0"/>
              <a:t>dicapai</a:t>
            </a:r>
            <a:r>
              <a:rPr lang="en-US" sz="2000" dirty="0" smtClean="0"/>
              <a:t> </a:t>
            </a:r>
            <a:r>
              <a:rPr lang="en-US" sz="2000" dirty="0" err="1" smtClean="0"/>
              <a:t>proyek</a:t>
            </a:r>
            <a:r>
              <a:rPr lang="en-US" sz="2000" dirty="0" smtClean="0"/>
              <a:t> </a:t>
            </a:r>
            <a:r>
              <a:rPr lang="en-US" sz="2000" dirty="0" err="1" smtClean="0"/>
              <a:t>selama</a:t>
            </a:r>
            <a:r>
              <a:rPr lang="en-US" sz="2000" dirty="0" smtClean="0"/>
              <a:t> </a:t>
            </a:r>
            <a:r>
              <a:rPr lang="en-US" sz="2000" dirty="0" err="1" smtClean="0"/>
              <a:t>jangka</a:t>
            </a:r>
            <a:r>
              <a:rPr lang="en-US" sz="2000" dirty="0" smtClean="0"/>
              <a:t> </a:t>
            </a:r>
            <a:r>
              <a:rPr lang="en-US" sz="2000" dirty="0" err="1" smtClean="0"/>
              <a:t>menengah</a:t>
            </a:r>
            <a:endParaRPr lang="en-US" sz="2000" dirty="0" smtClean="0"/>
          </a:p>
          <a:p>
            <a:pPr lvl="2" algn="just"/>
            <a:r>
              <a:rPr lang="en-US" sz="2000" dirty="0" err="1" smtClean="0"/>
              <a:t>Menyusun</a:t>
            </a:r>
            <a:r>
              <a:rPr lang="en-US" sz="2000" dirty="0" smtClean="0"/>
              <a:t> </a:t>
            </a:r>
            <a:r>
              <a:rPr lang="en-US" sz="2000" dirty="0" err="1" smtClean="0"/>
              <a:t>strategi</a:t>
            </a:r>
            <a:r>
              <a:rPr lang="en-US" sz="2000" dirty="0" smtClean="0"/>
              <a:t> </a:t>
            </a:r>
            <a:r>
              <a:rPr lang="en-US" sz="2000" dirty="0" err="1" smtClean="0"/>
              <a:t>bisnis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mencapai</a:t>
            </a:r>
            <a:r>
              <a:rPr lang="en-US" sz="2000" dirty="0" smtClean="0"/>
              <a:t> </a:t>
            </a:r>
            <a:r>
              <a:rPr lang="en-US" sz="2000" dirty="0" err="1" smtClean="0"/>
              <a:t>tujuan</a:t>
            </a:r>
            <a:r>
              <a:rPr lang="en-US" sz="2000" dirty="0" smtClean="0"/>
              <a:t> </a:t>
            </a:r>
            <a:r>
              <a:rPr lang="en-US" sz="2000" dirty="0" err="1" smtClean="0"/>
              <a:t>manajemen</a:t>
            </a:r>
            <a:endParaRPr lang="en-US" sz="2000" dirty="0" smtClean="0"/>
          </a:p>
          <a:p>
            <a:pPr lvl="2" algn="just"/>
            <a:r>
              <a:rPr lang="en-US" sz="2000" dirty="0" err="1" smtClean="0"/>
              <a:t>Menyusun</a:t>
            </a:r>
            <a:r>
              <a:rPr lang="en-US" sz="2000" dirty="0" smtClean="0"/>
              <a:t> </a:t>
            </a:r>
            <a:r>
              <a:rPr lang="en-US" sz="2000" dirty="0" err="1" smtClean="0"/>
              <a:t>anggaran</a:t>
            </a:r>
            <a:r>
              <a:rPr lang="en-US" sz="2000" dirty="0" smtClean="0"/>
              <a:t> </a:t>
            </a:r>
            <a:r>
              <a:rPr lang="en-US" sz="2000" dirty="0" err="1" smtClean="0"/>
              <a:t>operasi</a:t>
            </a:r>
            <a:r>
              <a:rPr lang="en-US" sz="2000" dirty="0" smtClean="0"/>
              <a:t> </a:t>
            </a:r>
            <a:r>
              <a:rPr lang="en-US" sz="2000" dirty="0" err="1" smtClean="0"/>
              <a:t>bisnis</a:t>
            </a:r>
            <a:r>
              <a:rPr lang="en-US" sz="2000" dirty="0" smtClean="0"/>
              <a:t> </a:t>
            </a:r>
            <a:r>
              <a:rPr lang="en-US" sz="2000" dirty="0" err="1" smtClean="0"/>
              <a:t>jangka</a:t>
            </a:r>
            <a:r>
              <a:rPr lang="en-US" sz="2000" dirty="0" smtClean="0"/>
              <a:t> </a:t>
            </a:r>
            <a:r>
              <a:rPr lang="en-US" sz="2000" dirty="0" err="1" smtClean="0"/>
              <a:t>menengah</a:t>
            </a:r>
            <a:endParaRPr lang="en-US" sz="2000" dirty="0" smtClean="0"/>
          </a:p>
          <a:p>
            <a:pPr lvl="2" algn="just"/>
            <a:r>
              <a:rPr lang="en-US" sz="2000" dirty="0" err="1" smtClean="0"/>
              <a:t>Memonitor</a:t>
            </a:r>
            <a:r>
              <a:rPr lang="en-US" sz="2000" dirty="0" smtClean="0"/>
              <a:t> </a:t>
            </a:r>
            <a:r>
              <a:rPr lang="en-US" sz="2000" dirty="0" err="1" smtClean="0"/>
              <a:t>hasil</a:t>
            </a:r>
            <a:r>
              <a:rPr lang="en-US" sz="2000" dirty="0" smtClean="0"/>
              <a:t> </a:t>
            </a:r>
            <a:r>
              <a:rPr lang="en-US" sz="2000" dirty="0" err="1" smtClean="0"/>
              <a:t>pelaksanaan</a:t>
            </a:r>
            <a:r>
              <a:rPr lang="en-US" sz="2000" dirty="0" smtClean="0"/>
              <a:t> </a:t>
            </a:r>
            <a:r>
              <a:rPr lang="en-US" sz="2000" dirty="0" err="1" smtClean="0"/>
              <a:t>rencana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anggaran</a:t>
            </a:r>
            <a:endParaRPr lang="en-US" sz="2000" dirty="0" smtClean="0"/>
          </a:p>
          <a:p>
            <a:pPr algn="just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3949891"/>
          </a:xfrm>
        </p:spPr>
        <p:txBody>
          <a:bodyPr/>
          <a:lstStyle/>
          <a:p>
            <a:pPr marL="0" indent="0" algn="just">
              <a:buNone/>
            </a:pPr>
            <a:endParaRPr lang="en-US" sz="2400" b="1" i="1" dirty="0" smtClean="0"/>
          </a:p>
          <a:p>
            <a:pPr algn="just">
              <a:buNone/>
            </a:pPr>
            <a:endParaRPr lang="en-US" sz="2400" b="1" i="1" dirty="0" smtClean="0"/>
          </a:p>
          <a:p>
            <a:pPr lvl="1" algn="just">
              <a:buFont typeface="Wingdings" pitchFamily="2" charset="2"/>
              <a:buChar char="v"/>
            </a:pPr>
            <a:r>
              <a:rPr lang="en-US" sz="2000" dirty="0" err="1" smtClean="0"/>
              <a:t>Selama</a:t>
            </a:r>
            <a:r>
              <a:rPr lang="en-US" sz="2000" dirty="0" smtClean="0"/>
              <a:t> </a:t>
            </a:r>
            <a:r>
              <a:rPr lang="en-US" sz="2000" dirty="0" err="1" smtClean="0"/>
              <a:t>tahap</a:t>
            </a:r>
            <a:r>
              <a:rPr lang="en-US" sz="2000" dirty="0" smtClean="0"/>
              <a:t> </a:t>
            </a:r>
            <a:r>
              <a:rPr lang="en-US" sz="2000" dirty="0" err="1" smtClean="0"/>
              <a:t>operasi</a:t>
            </a:r>
            <a:r>
              <a:rPr lang="en-US" sz="2000" dirty="0" smtClean="0"/>
              <a:t> </a:t>
            </a:r>
            <a:r>
              <a:rPr lang="en-US" sz="2000" dirty="0" err="1" smtClean="0"/>
              <a:t>bisnis</a:t>
            </a:r>
            <a:r>
              <a:rPr lang="en-US" sz="2000" dirty="0" smtClean="0"/>
              <a:t> </a:t>
            </a:r>
            <a:r>
              <a:rPr lang="en-US" sz="2000" dirty="0" err="1" smtClean="0"/>
              <a:t>proyek</a:t>
            </a:r>
            <a:r>
              <a:rPr lang="en-US" sz="2000" dirty="0" smtClean="0"/>
              <a:t>, investor </a:t>
            </a:r>
            <a:r>
              <a:rPr lang="en-US" sz="2000" dirty="0" err="1" smtClean="0"/>
              <a:t>dapat</a:t>
            </a:r>
            <a:r>
              <a:rPr lang="en-US" sz="2000" dirty="0" smtClean="0"/>
              <a:t> </a:t>
            </a:r>
            <a:r>
              <a:rPr lang="en-US" sz="2000" dirty="0" err="1" smtClean="0"/>
              <a:t>memperoleh</a:t>
            </a:r>
            <a:r>
              <a:rPr lang="en-US" sz="2000" dirty="0" smtClean="0"/>
              <a:t> </a:t>
            </a:r>
            <a:r>
              <a:rPr lang="en-US" sz="2000" dirty="0" err="1" smtClean="0"/>
              <a:t>peluang</a:t>
            </a:r>
            <a:r>
              <a:rPr lang="en-US" sz="2000" dirty="0" smtClean="0"/>
              <a:t> </a:t>
            </a:r>
            <a:r>
              <a:rPr lang="en-US" sz="2000" dirty="0" err="1" smtClean="0"/>
              <a:t>ekspansi</a:t>
            </a:r>
            <a:r>
              <a:rPr lang="en-US" sz="2000" dirty="0" smtClean="0"/>
              <a:t> </a:t>
            </a:r>
            <a:r>
              <a:rPr lang="en-US" sz="2000" dirty="0" err="1" smtClean="0"/>
              <a:t>kegiatan</a:t>
            </a:r>
            <a:r>
              <a:rPr lang="en-US" sz="2000" dirty="0" smtClean="0"/>
              <a:t> </a:t>
            </a:r>
            <a:r>
              <a:rPr lang="en-US" sz="2000" dirty="0" err="1" smtClean="0"/>
              <a:t>proyek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inovasi</a:t>
            </a:r>
            <a:r>
              <a:rPr lang="en-US" sz="2000" dirty="0" smtClean="0"/>
              <a:t>, </a:t>
            </a:r>
            <a:r>
              <a:rPr lang="en-US" sz="2000" dirty="0" err="1" smtClean="0"/>
              <a:t>apabila</a:t>
            </a:r>
            <a:r>
              <a:rPr lang="en-US" sz="2000" dirty="0" smtClean="0"/>
              <a:t> </a:t>
            </a:r>
            <a:r>
              <a:rPr lang="en-US" sz="2000" dirty="0" err="1" smtClean="0"/>
              <a:t>terjadi</a:t>
            </a:r>
            <a:r>
              <a:rPr lang="en-US" sz="2000" dirty="0" smtClean="0"/>
              <a:t> </a:t>
            </a:r>
            <a:r>
              <a:rPr lang="en-US" sz="2000" dirty="0" err="1" smtClean="0"/>
              <a:t>kenaikan</a:t>
            </a:r>
            <a:r>
              <a:rPr lang="en-US" sz="2000" dirty="0" smtClean="0"/>
              <a:t> </a:t>
            </a:r>
            <a:r>
              <a:rPr lang="en-US" sz="2000" dirty="0" err="1" smtClean="0"/>
              <a:t>jumlah</a:t>
            </a:r>
            <a:r>
              <a:rPr lang="en-US" sz="2000" dirty="0" smtClean="0"/>
              <a:t> </a:t>
            </a:r>
            <a:r>
              <a:rPr lang="en-US" sz="2000" dirty="0" err="1" smtClean="0"/>
              <a:t>permintaan</a:t>
            </a:r>
            <a:r>
              <a:rPr lang="en-US" sz="2000" dirty="0" smtClean="0"/>
              <a:t> </a:t>
            </a:r>
            <a:r>
              <a:rPr lang="en-US" sz="2000" dirty="0" err="1" smtClean="0"/>
              <a:t>produk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tahun</a:t>
            </a:r>
            <a:r>
              <a:rPr lang="en-US" sz="2000" dirty="0" smtClean="0"/>
              <a:t> </a:t>
            </a:r>
            <a:r>
              <a:rPr lang="en-US" sz="2000" dirty="0" err="1" smtClean="0"/>
              <a:t>ke</a:t>
            </a:r>
            <a:r>
              <a:rPr lang="en-US" sz="2000" dirty="0" smtClean="0"/>
              <a:t> </a:t>
            </a:r>
            <a:r>
              <a:rPr lang="en-US" sz="2000" dirty="0" err="1" smtClean="0"/>
              <a:t>tahun</a:t>
            </a:r>
            <a:r>
              <a:rPr lang="en-US" sz="2000" dirty="0" smtClean="0"/>
              <a:t>.</a:t>
            </a:r>
          </a:p>
          <a:p>
            <a:pPr lvl="1" algn="just">
              <a:buFont typeface="Wingdings" pitchFamily="2" charset="2"/>
              <a:buChar char="v"/>
            </a:pPr>
            <a:endParaRPr lang="en-US" sz="2000" dirty="0" smtClean="0"/>
          </a:p>
          <a:p>
            <a:pPr lvl="1" algn="just">
              <a:buFont typeface="Wingdings" pitchFamily="2" charset="2"/>
              <a:buChar char="v"/>
            </a:pPr>
            <a:r>
              <a:rPr lang="en-US" sz="2400" b="1" dirty="0" err="1" smtClean="0"/>
              <a:t>Contoh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ekspansi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atau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inovasi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dari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suatu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kegiatan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proyek</a:t>
            </a:r>
            <a:r>
              <a:rPr lang="en-US" sz="2400" b="1" dirty="0" smtClean="0"/>
              <a:t>/</a:t>
            </a:r>
            <a:r>
              <a:rPr lang="en-US" sz="2400" b="1" dirty="0" err="1" smtClean="0"/>
              <a:t>usaha</a:t>
            </a:r>
            <a:r>
              <a:rPr lang="en-US" sz="2400" b="1" dirty="0" smtClean="0"/>
              <a:t> ??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486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b="1" i="1" dirty="0" smtClean="0"/>
          </a:p>
          <a:p>
            <a:pPr>
              <a:buNone/>
            </a:pPr>
            <a:endParaRPr lang="en-US" sz="2800" b="1" i="1" dirty="0" smtClean="0"/>
          </a:p>
          <a:p>
            <a:pPr lvl="1" algn="just">
              <a:buFont typeface="Wingdings" pitchFamily="2" charset="2"/>
              <a:buChar char="v"/>
            </a:pPr>
            <a:r>
              <a:rPr lang="en-US" sz="2400" dirty="0" err="1" smtClean="0"/>
              <a:t>Sedangkan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proyek</a:t>
            </a:r>
            <a:r>
              <a:rPr lang="en-US" sz="2400" dirty="0" smtClean="0"/>
              <a:t> yang </a:t>
            </a:r>
            <a:r>
              <a:rPr lang="en-US" sz="2400" dirty="0" err="1" smtClean="0"/>
              <a:t>operasi</a:t>
            </a:r>
            <a:r>
              <a:rPr lang="en-US" sz="2400" dirty="0" smtClean="0"/>
              <a:t> </a:t>
            </a:r>
            <a:r>
              <a:rPr lang="en-US" sz="2400" dirty="0" err="1" smtClean="0"/>
              <a:t>bisnisnya</a:t>
            </a:r>
            <a:r>
              <a:rPr lang="en-US" sz="2400" dirty="0" smtClean="0"/>
              <a:t> </a:t>
            </a:r>
            <a:r>
              <a:rPr lang="en-US" sz="2400" dirty="0" err="1" smtClean="0"/>
              <a:t>sudah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efisien</a:t>
            </a:r>
            <a:r>
              <a:rPr lang="en-US" sz="2400" dirty="0" smtClean="0"/>
              <a:t> </a:t>
            </a:r>
            <a:r>
              <a:rPr lang="en-US" sz="2400" dirty="0" err="1" smtClean="0"/>
              <a:t>maka</a:t>
            </a:r>
            <a:r>
              <a:rPr lang="en-US" sz="2400" dirty="0" smtClean="0"/>
              <a:t> </a:t>
            </a:r>
            <a:r>
              <a:rPr lang="en-US" sz="2400" dirty="0" err="1" smtClean="0"/>
              <a:t>membutuhkan</a:t>
            </a:r>
            <a:r>
              <a:rPr lang="en-US" sz="2400" dirty="0" smtClean="0"/>
              <a:t> </a:t>
            </a:r>
            <a:r>
              <a:rPr lang="en-US" sz="2400" dirty="0" err="1" smtClean="0"/>
              <a:t>kegiatan</a:t>
            </a:r>
            <a:r>
              <a:rPr lang="en-US" sz="2400" dirty="0" smtClean="0"/>
              <a:t> </a:t>
            </a:r>
            <a:r>
              <a:rPr lang="en-US" sz="2400" dirty="0" err="1" smtClean="0"/>
              <a:t>rehabilitasi</a:t>
            </a:r>
            <a:r>
              <a:rPr lang="en-US" sz="2400" dirty="0" smtClean="0"/>
              <a:t>. </a:t>
            </a:r>
          </a:p>
          <a:p>
            <a:pPr lvl="1" algn="just">
              <a:buFont typeface="Wingdings" pitchFamily="2" charset="2"/>
              <a:buChar char="v"/>
            </a:pPr>
            <a:r>
              <a:rPr lang="en-US" sz="2400" dirty="0" err="1" smtClean="0"/>
              <a:t>Kegiatan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perlu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bila</a:t>
            </a:r>
            <a:r>
              <a:rPr lang="en-US" sz="2400" dirty="0" smtClean="0"/>
              <a:t> </a:t>
            </a:r>
            <a:r>
              <a:rPr lang="en-US" sz="2400" dirty="0" err="1" smtClean="0"/>
              <a:t>proyek</a:t>
            </a:r>
            <a:r>
              <a:rPr lang="en-US" sz="2400" dirty="0" smtClean="0"/>
              <a:t> </a:t>
            </a:r>
            <a:r>
              <a:rPr lang="en-US" sz="2400" dirty="0" err="1" smtClean="0"/>
              <a:t>sulit</a:t>
            </a:r>
            <a:r>
              <a:rPr lang="en-US" sz="2400" dirty="0" smtClean="0"/>
              <a:t> </a:t>
            </a:r>
            <a:r>
              <a:rPr lang="en-US" sz="2400" dirty="0" err="1" smtClean="0"/>
              <a:t>unutk</a:t>
            </a:r>
            <a:r>
              <a:rPr lang="en-US" sz="2400" dirty="0" smtClean="0"/>
              <a:t> </a:t>
            </a:r>
            <a:r>
              <a:rPr lang="en-US" sz="2400" dirty="0" err="1" smtClean="0"/>
              <a:t>memasarkan</a:t>
            </a:r>
            <a:r>
              <a:rPr lang="en-US" sz="2400" dirty="0" smtClean="0"/>
              <a:t> </a:t>
            </a:r>
            <a:r>
              <a:rPr lang="en-US" sz="2400" dirty="0" err="1" smtClean="0"/>
              <a:t>produknya</a:t>
            </a:r>
            <a:r>
              <a:rPr lang="en-US" sz="2400" dirty="0" smtClean="0"/>
              <a:t>, yang </a:t>
            </a:r>
            <a:r>
              <a:rPr lang="en-US" sz="2400" dirty="0" err="1" smtClean="0"/>
              <a:t>disebabkan</a:t>
            </a:r>
            <a:r>
              <a:rPr lang="en-US" sz="2400" dirty="0" smtClean="0"/>
              <a:t> </a:t>
            </a:r>
            <a:r>
              <a:rPr lang="en-US" sz="2400" dirty="0" err="1" smtClean="0"/>
              <a:t>salah</a:t>
            </a:r>
            <a:r>
              <a:rPr lang="en-US" sz="2400" dirty="0" smtClean="0"/>
              <a:t> </a:t>
            </a:r>
            <a:r>
              <a:rPr lang="en-US" sz="2400" dirty="0" err="1" smtClean="0"/>
              <a:t>satunya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 smtClean="0"/>
              <a:t>kenaikan</a:t>
            </a:r>
            <a:r>
              <a:rPr lang="en-US" sz="2400" dirty="0" smtClean="0"/>
              <a:t> </a:t>
            </a:r>
            <a:r>
              <a:rPr lang="en-US" sz="2400" dirty="0" err="1" smtClean="0"/>
              <a:t>harga</a:t>
            </a:r>
            <a:r>
              <a:rPr lang="en-US" sz="2400" dirty="0" smtClean="0"/>
              <a:t> </a:t>
            </a:r>
            <a:r>
              <a:rPr lang="en-US" sz="2400" dirty="0" err="1" smtClean="0"/>
              <a:t>pokok</a:t>
            </a:r>
            <a:r>
              <a:rPr lang="en-US" sz="2400" dirty="0" smtClean="0"/>
              <a:t> </a:t>
            </a:r>
            <a:r>
              <a:rPr lang="en-US" sz="2400" dirty="0" err="1" smtClean="0"/>
              <a:t>produk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terlalu</a:t>
            </a:r>
            <a:r>
              <a:rPr lang="en-US" sz="2400" dirty="0" smtClean="0"/>
              <a:t> </a:t>
            </a:r>
            <a:r>
              <a:rPr lang="en-US" sz="2400" dirty="0" err="1" smtClean="0"/>
              <a:t>tinggi</a:t>
            </a:r>
            <a:r>
              <a:rPr lang="en-US" sz="2400" dirty="0" smtClean="0"/>
              <a:t> 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</a:t>
            </a:r>
            <a:r>
              <a:rPr lang="en-US" sz="2400" dirty="0" err="1" smtClean="0"/>
              <a:t>harga</a:t>
            </a:r>
            <a:r>
              <a:rPr lang="en-US" sz="2400" dirty="0" smtClean="0"/>
              <a:t> </a:t>
            </a:r>
            <a:r>
              <a:rPr lang="en-US" sz="2400" dirty="0" err="1" smtClean="0"/>
              <a:t>jualnya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kompetitif</a:t>
            </a:r>
            <a:r>
              <a:rPr lang="en-US" sz="2400" dirty="0" smtClean="0"/>
              <a:t>, </a:t>
            </a:r>
            <a:r>
              <a:rPr lang="en-US" sz="2400" dirty="0" err="1" smtClean="0"/>
              <a:t>mutu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spesifikasi</a:t>
            </a:r>
            <a:r>
              <a:rPr lang="en-US" sz="2400" dirty="0" smtClean="0"/>
              <a:t> </a:t>
            </a:r>
            <a:r>
              <a:rPr lang="en-US" sz="2400" dirty="0" err="1" smtClean="0"/>
              <a:t>produk</a:t>
            </a:r>
            <a:r>
              <a:rPr lang="en-US" sz="2400" dirty="0" smtClean="0"/>
              <a:t> yang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menarik</a:t>
            </a:r>
            <a:r>
              <a:rPr lang="en-US" sz="2400" dirty="0" smtClean="0"/>
              <a:t> </a:t>
            </a:r>
            <a:r>
              <a:rPr lang="en-US" sz="2400" dirty="0" err="1" smtClean="0"/>
              <a:t>minat</a:t>
            </a:r>
            <a:r>
              <a:rPr lang="en-US" sz="2400" dirty="0" smtClean="0"/>
              <a:t> </a:t>
            </a:r>
            <a:r>
              <a:rPr lang="en-US" sz="2400" dirty="0" err="1" smtClean="0"/>
              <a:t>konsumen</a:t>
            </a:r>
            <a:r>
              <a:rPr lang="en-US" sz="2400" dirty="0" smtClean="0"/>
              <a:t>. </a:t>
            </a:r>
          </a:p>
          <a:p>
            <a:pPr lvl="1" algn="just">
              <a:buFont typeface="Wingdings" pitchFamily="2" charset="2"/>
              <a:buChar char="v"/>
            </a:pPr>
            <a:r>
              <a:rPr lang="en-US" sz="2400" dirty="0" err="1" smtClean="0"/>
              <a:t>Sebelum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kegiatan</a:t>
            </a:r>
            <a:r>
              <a:rPr lang="en-US" sz="2400" dirty="0" smtClean="0"/>
              <a:t> </a:t>
            </a:r>
            <a:r>
              <a:rPr lang="en-US" sz="2400" dirty="0" err="1" smtClean="0"/>
              <a:t>rehabilitasi</a:t>
            </a:r>
            <a:r>
              <a:rPr lang="en-US" sz="2400" dirty="0" smtClean="0"/>
              <a:t> </a:t>
            </a:r>
            <a:r>
              <a:rPr lang="en-US" sz="2400" dirty="0" err="1" smtClean="0"/>
              <a:t>perlu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terlebih</a:t>
            </a:r>
            <a:r>
              <a:rPr lang="en-US" sz="2400" dirty="0" smtClean="0"/>
              <a:t> </a:t>
            </a:r>
            <a:r>
              <a:rPr lang="en-US" sz="2400" dirty="0" err="1" smtClean="0"/>
              <a:t>dahulu</a:t>
            </a:r>
            <a:r>
              <a:rPr lang="en-US" sz="2400" dirty="0" smtClean="0"/>
              <a:t> </a:t>
            </a:r>
            <a:r>
              <a:rPr lang="en-US" sz="2400" dirty="0" err="1" smtClean="0"/>
              <a:t>evaluasi</a:t>
            </a:r>
            <a:r>
              <a:rPr lang="en-US" sz="2400" dirty="0" smtClean="0"/>
              <a:t> </a:t>
            </a:r>
            <a:r>
              <a:rPr lang="en-US" sz="2400" dirty="0" err="1" smtClean="0"/>
              <a:t>rencana</a:t>
            </a:r>
            <a:r>
              <a:rPr lang="en-US" sz="2400" dirty="0" smtClean="0"/>
              <a:t> </a:t>
            </a:r>
            <a:r>
              <a:rPr lang="en-US" sz="2400" dirty="0" err="1" smtClean="0"/>
              <a:t>rehabilitasi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aspek</a:t>
            </a:r>
            <a:r>
              <a:rPr lang="en-US" sz="2400" dirty="0" smtClean="0"/>
              <a:t> </a:t>
            </a:r>
            <a:r>
              <a:rPr lang="en-US" sz="2400" dirty="0" err="1" smtClean="0"/>
              <a:t>teknis</a:t>
            </a:r>
            <a:r>
              <a:rPr lang="en-US" sz="2400" dirty="0" smtClean="0"/>
              <a:t>, </a:t>
            </a:r>
            <a:r>
              <a:rPr lang="en-US" sz="2400" dirty="0" err="1" smtClean="0"/>
              <a:t>komersial</a:t>
            </a:r>
            <a:r>
              <a:rPr lang="en-US" sz="2400" dirty="0" smtClean="0"/>
              <a:t>, </a:t>
            </a:r>
            <a:r>
              <a:rPr lang="en-US" sz="2400" dirty="0" err="1" smtClean="0"/>
              <a:t>ekonomi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keuangan</a:t>
            </a:r>
            <a:r>
              <a:rPr lang="en-US" sz="2400" dirty="0" smtClean="0"/>
              <a:t>.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71600"/>
            <a:ext cx="8458200" cy="5181600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endParaRPr lang="en-US" b="1" i="1" dirty="0" smtClean="0"/>
          </a:p>
          <a:p>
            <a:pPr lvl="1" algn="just">
              <a:buFont typeface="Wingdings" pitchFamily="2" charset="2"/>
              <a:buChar char="v"/>
            </a:pPr>
            <a:r>
              <a:rPr lang="en-US" sz="2400" dirty="0" err="1" smtClean="0"/>
              <a:t>Tujuan</a:t>
            </a:r>
            <a:r>
              <a:rPr lang="en-US" sz="2400" dirty="0" smtClean="0"/>
              <a:t> </a:t>
            </a:r>
            <a:r>
              <a:rPr lang="en-US" sz="2400" dirty="0" err="1" smtClean="0"/>
              <a:t>evaluasi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meneliti</a:t>
            </a:r>
            <a:r>
              <a:rPr lang="en-US" sz="2400" dirty="0" smtClean="0"/>
              <a:t> </a:t>
            </a:r>
            <a:r>
              <a:rPr lang="en-US" sz="2400" dirty="0" err="1" smtClean="0"/>
              <a:t>bagaimana</a:t>
            </a:r>
            <a:r>
              <a:rPr lang="en-US" sz="2400" dirty="0" smtClean="0"/>
              <a:t> </a:t>
            </a:r>
            <a:r>
              <a:rPr lang="en-US" sz="2400" dirty="0" err="1" smtClean="0"/>
              <a:t>cara</a:t>
            </a:r>
            <a:r>
              <a:rPr lang="en-US" sz="2400" dirty="0" smtClean="0"/>
              <a:t> </a:t>
            </a:r>
            <a:r>
              <a:rPr lang="en-US" sz="2400" dirty="0" err="1" smtClean="0"/>
              <a:t>meningkatkan</a:t>
            </a:r>
            <a:r>
              <a:rPr lang="en-US" sz="2400" dirty="0" smtClean="0"/>
              <a:t> </a:t>
            </a:r>
            <a:r>
              <a:rPr lang="en-US" sz="2400" dirty="0" err="1" smtClean="0"/>
              <a:t>efisiensi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profitabilitas</a:t>
            </a:r>
            <a:r>
              <a:rPr lang="en-US" sz="2400" dirty="0" smtClean="0"/>
              <a:t> </a:t>
            </a:r>
            <a:r>
              <a:rPr lang="en-US" sz="2400" dirty="0" err="1" smtClean="0"/>
              <a:t>operasi</a:t>
            </a:r>
            <a:r>
              <a:rPr lang="en-US" sz="2400" dirty="0" smtClean="0"/>
              <a:t> </a:t>
            </a:r>
            <a:r>
              <a:rPr lang="en-US" sz="2400" dirty="0" err="1" smtClean="0"/>
              <a:t>bisnis</a:t>
            </a:r>
            <a:r>
              <a:rPr lang="en-US" sz="2400" dirty="0" smtClean="0"/>
              <a:t> </a:t>
            </a:r>
            <a:r>
              <a:rPr lang="en-US" sz="2400" dirty="0" err="1" smtClean="0"/>
              <a:t>proyek</a:t>
            </a:r>
            <a:r>
              <a:rPr lang="en-US" sz="2400" dirty="0" smtClean="0"/>
              <a:t> yang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direhabilitasi</a:t>
            </a:r>
            <a:r>
              <a:rPr lang="en-US" sz="2400" dirty="0" smtClean="0"/>
              <a:t>.</a:t>
            </a:r>
          </a:p>
          <a:p>
            <a:pPr lvl="1" algn="just">
              <a:buFont typeface="Wingdings" pitchFamily="2" charset="2"/>
              <a:buChar char="v"/>
            </a:pPr>
            <a:r>
              <a:rPr lang="en-US" sz="2400" dirty="0" err="1" smtClean="0"/>
              <a:t>Kegiatan</a:t>
            </a:r>
            <a:r>
              <a:rPr lang="en-US" sz="2400" dirty="0" smtClean="0"/>
              <a:t> </a:t>
            </a:r>
            <a:r>
              <a:rPr lang="en-US" sz="2400" dirty="0" err="1" smtClean="0"/>
              <a:t>rehabilitasi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terkadang</a:t>
            </a:r>
            <a:r>
              <a:rPr lang="en-US" sz="2400" dirty="0" smtClean="0"/>
              <a:t> </a:t>
            </a:r>
            <a:r>
              <a:rPr lang="en-US" sz="2400" dirty="0" err="1" smtClean="0"/>
              <a:t>diprakarsai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bank </a:t>
            </a:r>
            <a:r>
              <a:rPr lang="en-US" sz="2400" dirty="0" err="1" smtClean="0"/>
              <a:t>kreditur</a:t>
            </a:r>
            <a:r>
              <a:rPr lang="en-US" sz="2400" dirty="0" smtClean="0"/>
              <a:t> agar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memperkirakan</a:t>
            </a:r>
            <a:r>
              <a:rPr lang="en-US" sz="2400" dirty="0" smtClean="0"/>
              <a:t> </a:t>
            </a:r>
            <a:r>
              <a:rPr lang="en-US" sz="2400" dirty="0" err="1" smtClean="0"/>
              <a:t>rehabilitasi</a:t>
            </a:r>
            <a:r>
              <a:rPr lang="en-US" sz="2400" dirty="0" smtClean="0"/>
              <a:t> </a:t>
            </a:r>
            <a:r>
              <a:rPr lang="en-US" sz="2400" dirty="0" err="1" smtClean="0"/>
              <a:t>proyek</a:t>
            </a:r>
            <a:r>
              <a:rPr lang="en-US" sz="2400" dirty="0" smtClean="0"/>
              <a:t> </a:t>
            </a:r>
            <a:r>
              <a:rPr lang="en-US" sz="2400" dirty="0" err="1" smtClean="0"/>
              <a:t>debitur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mencegah</a:t>
            </a:r>
            <a:r>
              <a:rPr lang="en-US" sz="2400" dirty="0" smtClean="0"/>
              <a:t> </a:t>
            </a:r>
            <a:r>
              <a:rPr lang="en-US" sz="2400" dirty="0" err="1" smtClean="0"/>
              <a:t>kredit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dipinjamkan</a:t>
            </a:r>
            <a:r>
              <a:rPr lang="en-US" sz="2400" dirty="0" smtClean="0"/>
              <a:t> </a:t>
            </a:r>
            <a:r>
              <a:rPr lang="en-US" sz="2400" dirty="0" err="1" smtClean="0"/>
              <a:t>berkembang</a:t>
            </a:r>
            <a:r>
              <a:rPr lang="en-US" sz="2400" dirty="0" smtClean="0"/>
              <a:t> </a:t>
            </a:r>
            <a:r>
              <a:rPr lang="en-US" sz="2400" dirty="0" err="1" smtClean="0"/>
              <a:t>menjadi</a:t>
            </a:r>
            <a:r>
              <a:rPr lang="en-US" sz="2400" dirty="0" smtClean="0"/>
              <a:t> </a:t>
            </a:r>
            <a:r>
              <a:rPr lang="en-US" sz="2400" dirty="0" err="1" smtClean="0"/>
              <a:t>kredit</a:t>
            </a:r>
            <a:r>
              <a:rPr lang="en-US" sz="2400" dirty="0" smtClean="0"/>
              <a:t> </a:t>
            </a:r>
            <a:r>
              <a:rPr lang="en-US" sz="2400" dirty="0" err="1" smtClean="0"/>
              <a:t>bermasalah</a:t>
            </a:r>
            <a:r>
              <a:rPr lang="en-US" sz="2400" dirty="0" smtClean="0"/>
              <a:t>.</a:t>
            </a:r>
          </a:p>
          <a:p>
            <a:pPr lvl="1" algn="just">
              <a:buFont typeface="Wingdings" pitchFamily="2" charset="2"/>
              <a:buChar char="v"/>
            </a:pPr>
            <a:r>
              <a:rPr lang="en-US" sz="2400" dirty="0" err="1" smtClean="0"/>
              <a:t>Tahap-tahap</a:t>
            </a:r>
            <a:r>
              <a:rPr lang="en-US" sz="2400" dirty="0" smtClean="0"/>
              <a:t> </a:t>
            </a:r>
            <a:r>
              <a:rPr lang="en-US" sz="2400" dirty="0" err="1" smtClean="0"/>
              <a:t>perencanaan</a:t>
            </a:r>
            <a:r>
              <a:rPr lang="en-US" sz="2400" dirty="0" smtClean="0"/>
              <a:t> </a:t>
            </a:r>
            <a:r>
              <a:rPr lang="en-US" sz="2400" dirty="0" err="1" smtClean="0"/>
              <a:t>rehabilitasi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sb</a:t>
            </a:r>
            <a:r>
              <a:rPr lang="en-US" sz="2400" dirty="0" smtClean="0"/>
              <a:t> :</a:t>
            </a:r>
          </a:p>
          <a:p>
            <a:pPr lvl="2" algn="just"/>
            <a:r>
              <a:rPr lang="en-US" sz="2400" dirty="0" smtClean="0"/>
              <a:t>Diagnose </a:t>
            </a:r>
            <a:r>
              <a:rPr lang="en-US" sz="2400" dirty="0" err="1" smtClean="0"/>
              <a:t>masalah</a:t>
            </a:r>
            <a:endParaRPr lang="en-US" sz="2400" dirty="0" smtClean="0"/>
          </a:p>
          <a:p>
            <a:pPr lvl="2" algn="just"/>
            <a:r>
              <a:rPr lang="en-US" sz="2400" dirty="0" err="1" smtClean="0"/>
              <a:t>Rehabilitasi</a:t>
            </a:r>
            <a:r>
              <a:rPr lang="en-US" sz="2400" dirty="0" smtClean="0"/>
              <a:t> </a:t>
            </a:r>
            <a:r>
              <a:rPr lang="en-US" sz="2400" dirty="0" err="1" smtClean="0"/>
              <a:t>jangka</a:t>
            </a:r>
            <a:r>
              <a:rPr lang="en-US" sz="2400" dirty="0" smtClean="0"/>
              <a:t> </a:t>
            </a:r>
            <a:r>
              <a:rPr lang="en-US" sz="2400" dirty="0" err="1" smtClean="0"/>
              <a:t>pendek</a:t>
            </a:r>
            <a:endParaRPr lang="en-US" sz="2400" dirty="0" smtClean="0"/>
          </a:p>
          <a:p>
            <a:pPr lvl="2" algn="just"/>
            <a:r>
              <a:rPr lang="en-US" sz="2400" dirty="0" err="1" smtClean="0"/>
              <a:t>Evaluasi</a:t>
            </a:r>
            <a:r>
              <a:rPr lang="en-US" sz="2400" dirty="0" smtClean="0"/>
              <a:t> </a:t>
            </a:r>
            <a:r>
              <a:rPr lang="en-US" sz="2400" dirty="0" err="1" smtClean="0"/>
              <a:t>rencana</a:t>
            </a:r>
            <a:r>
              <a:rPr lang="en-US" sz="2400" dirty="0" smtClean="0"/>
              <a:t> </a:t>
            </a:r>
            <a:r>
              <a:rPr lang="en-US" sz="2400" dirty="0" err="1" smtClean="0"/>
              <a:t>rehabilitasi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sumber</a:t>
            </a:r>
            <a:r>
              <a:rPr lang="en-US" sz="2400" dirty="0" smtClean="0"/>
              <a:t> </a:t>
            </a:r>
            <a:r>
              <a:rPr lang="en-US" sz="2400" dirty="0" err="1" smtClean="0"/>
              <a:t>pendanaan</a:t>
            </a:r>
            <a:endParaRPr lang="en-US" sz="2400" dirty="0" smtClean="0"/>
          </a:p>
          <a:p>
            <a:pPr lvl="2" algn="just"/>
            <a:r>
              <a:rPr lang="en-US" sz="2400" dirty="0" err="1" smtClean="0"/>
              <a:t>Rehabilitasi</a:t>
            </a:r>
            <a:r>
              <a:rPr lang="en-US" sz="2400" dirty="0" smtClean="0"/>
              <a:t>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1352</TotalTime>
  <Words>989</Words>
  <Application>Microsoft Office PowerPoint</Application>
  <PresentationFormat>On-screen Show (4:3)</PresentationFormat>
  <Paragraphs>147</Paragraphs>
  <Slides>19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Waveform</vt:lpstr>
      <vt:lpstr>Diah Pramestari, ST.,MT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FakTeknik UPI YAI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Diah Pramestari</dc:creator>
  <cp:lastModifiedBy>Windows User</cp:lastModifiedBy>
  <cp:revision>102</cp:revision>
  <dcterms:created xsi:type="dcterms:W3CDTF">2012-09-27T07:30:04Z</dcterms:created>
  <dcterms:modified xsi:type="dcterms:W3CDTF">2020-10-02T14:15:17Z</dcterms:modified>
</cp:coreProperties>
</file>